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Lst>
  <p:sldSz cy="5143500" cx="9144000"/>
  <p:notesSz cx="6858000" cy="9144000"/>
  <p:embeddedFontLst>
    <p:embeddedFont>
      <p:font typeface="Open Sans"/>
      <p:regular r:id="rId58"/>
      <p:bold r:id="rId59"/>
      <p:italic r:id="rId60"/>
      <p:boldItalic r:id="rId6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GoogleSlidesCustomDataVersion2">
      <go:slidesCustomData xmlns:go="http://customooxmlschemas.google.com/" r:id="rId62" roundtripDataSignature="AMtx7migugfU+AORYp9kTBrpdjCBEhIUP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customschemas.google.com/relationships/presentationmetadata" Target="metadata"/><Relationship Id="rId61" Type="http://schemas.openxmlformats.org/officeDocument/2006/relationships/font" Target="fonts/OpenSans-boldItalic.fntdata"/><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60" Type="http://schemas.openxmlformats.org/officeDocument/2006/relationships/font" Target="fonts/OpenSans-italic.fntdata"/><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slide" Target="slides/slide52.xml"/><Relationship Id="rId12" Type="http://schemas.openxmlformats.org/officeDocument/2006/relationships/slide" Target="slides/slide7.xml"/><Relationship Id="rId56" Type="http://schemas.openxmlformats.org/officeDocument/2006/relationships/slide" Target="slides/slide51.xml"/><Relationship Id="rId15" Type="http://schemas.openxmlformats.org/officeDocument/2006/relationships/slide" Target="slides/slide10.xml"/><Relationship Id="rId59" Type="http://schemas.openxmlformats.org/officeDocument/2006/relationships/font" Target="fonts/OpenSans-bold.fntdata"/><Relationship Id="rId14" Type="http://schemas.openxmlformats.org/officeDocument/2006/relationships/slide" Target="slides/slide9.xml"/><Relationship Id="rId58" Type="http://schemas.openxmlformats.org/officeDocument/2006/relationships/font" Target="fonts/OpenSans-regular.fntdata"/><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9" name="Google Shape;149;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1" name="Google Shape;161;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3" name="Google Shape;173;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5" name="Google Shape;185;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p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6" name="Google Shape;196;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p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7" name="Google Shape;207;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p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8" name="Google Shape;218;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p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9" name="Google Shape;229;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p1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0" name="Google Shape;240;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 name="Shape 249"/>
        <p:cNvGrpSpPr/>
        <p:nvPr/>
      </p:nvGrpSpPr>
      <p:grpSpPr>
        <a:xfrm>
          <a:off x="0" y="0"/>
          <a:ext cx="0" cy="0"/>
          <a:chOff x="0" y="0"/>
          <a:chExt cx="0" cy="0"/>
        </a:xfrm>
      </p:grpSpPr>
      <p:sp>
        <p:nvSpPr>
          <p:cNvPr id="250" name="Google Shape;250;p1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1" name="Google Shape;251;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5" name="Google Shape;65;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p1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2" name="Google Shape;262;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1" name="Shape 271"/>
        <p:cNvGrpSpPr/>
        <p:nvPr/>
      </p:nvGrpSpPr>
      <p:grpSpPr>
        <a:xfrm>
          <a:off x="0" y="0"/>
          <a:ext cx="0" cy="0"/>
          <a:chOff x="0" y="0"/>
          <a:chExt cx="0" cy="0"/>
        </a:xfrm>
      </p:grpSpPr>
      <p:sp>
        <p:nvSpPr>
          <p:cNvPr id="272" name="Google Shape;272;p2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3" name="Google Shape;273;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 name="Shape 282"/>
        <p:cNvGrpSpPr/>
        <p:nvPr/>
      </p:nvGrpSpPr>
      <p:grpSpPr>
        <a:xfrm>
          <a:off x="0" y="0"/>
          <a:ext cx="0" cy="0"/>
          <a:chOff x="0" y="0"/>
          <a:chExt cx="0" cy="0"/>
        </a:xfrm>
      </p:grpSpPr>
      <p:sp>
        <p:nvSpPr>
          <p:cNvPr id="283" name="Google Shape;283;p2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4" name="Google Shape;284;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 name="Shape 293"/>
        <p:cNvGrpSpPr/>
        <p:nvPr/>
      </p:nvGrpSpPr>
      <p:grpSpPr>
        <a:xfrm>
          <a:off x="0" y="0"/>
          <a:ext cx="0" cy="0"/>
          <a:chOff x="0" y="0"/>
          <a:chExt cx="0" cy="0"/>
        </a:xfrm>
      </p:grpSpPr>
      <p:sp>
        <p:nvSpPr>
          <p:cNvPr id="294" name="Google Shape;294;p2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5" name="Google Shape;295;p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4" name="Shape 304"/>
        <p:cNvGrpSpPr/>
        <p:nvPr/>
      </p:nvGrpSpPr>
      <p:grpSpPr>
        <a:xfrm>
          <a:off x="0" y="0"/>
          <a:ext cx="0" cy="0"/>
          <a:chOff x="0" y="0"/>
          <a:chExt cx="0" cy="0"/>
        </a:xfrm>
      </p:grpSpPr>
      <p:sp>
        <p:nvSpPr>
          <p:cNvPr id="305" name="Google Shape;305;p2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6" name="Google Shape;306;p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p2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7" name="Google Shape;317;p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6" name="Shape 326"/>
        <p:cNvGrpSpPr/>
        <p:nvPr/>
      </p:nvGrpSpPr>
      <p:grpSpPr>
        <a:xfrm>
          <a:off x="0" y="0"/>
          <a:ext cx="0" cy="0"/>
          <a:chOff x="0" y="0"/>
          <a:chExt cx="0" cy="0"/>
        </a:xfrm>
      </p:grpSpPr>
      <p:sp>
        <p:nvSpPr>
          <p:cNvPr id="327" name="Google Shape;327;p2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8" name="Google Shape;328;p2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7" name="Shape 337"/>
        <p:cNvGrpSpPr/>
        <p:nvPr/>
      </p:nvGrpSpPr>
      <p:grpSpPr>
        <a:xfrm>
          <a:off x="0" y="0"/>
          <a:ext cx="0" cy="0"/>
          <a:chOff x="0" y="0"/>
          <a:chExt cx="0" cy="0"/>
        </a:xfrm>
      </p:grpSpPr>
      <p:sp>
        <p:nvSpPr>
          <p:cNvPr id="338" name="Google Shape;338;p2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9" name="Google Shape;339;p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8" name="Shape 348"/>
        <p:cNvGrpSpPr/>
        <p:nvPr/>
      </p:nvGrpSpPr>
      <p:grpSpPr>
        <a:xfrm>
          <a:off x="0" y="0"/>
          <a:ext cx="0" cy="0"/>
          <a:chOff x="0" y="0"/>
          <a:chExt cx="0" cy="0"/>
        </a:xfrm>
      </p:grpSpPr>
      <p:sp>
        <p:nvSpPr>
          <p:cNvPr id="349" name="Google Shape;349;p2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0" name="Google Shape;350;p2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9" name="Shape 359"/>
        <p:cNvGrpSpPr/>
        <p:nvPr/>
      </p:nvGrpSpPr>
      <p:grpSpPr>
        <a:xfrm>
          <a:off x="0" y="0"/>
          <a:ext cx="0" cy="0"/>
          <a:chOff x="0" y="0"/>
          <a:chExt cx="0" cy="0"/>
        </a:xfrm>
      </p:grpSpPr>
      <p:sp>
        <p:nvSpPr>
          <p:cNvPr id="360" name="Google Shape;360;p2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1" name="Google Shape;361;p2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0" name="Google Shape;70;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0" name="Shape 370"/>
        <p:cNvGrpSpPr/>
        <p:nvPr/>
      </p:nvGrpSpPr>
      <p:grpSpPr>
        <a:xfrm>
          <a:off x="0" y="0"/>
          <a:ext cx="0" cy="0"/>
          <a:chOff x="0" y="0"/>
          <a:chExt cx="0" cy="0"/>
        </a:xfrm>
      </p:grpSpPr>
      <p:sp>
        <p:nvSpPr>
          <p:cNvPr id="371" name="Google Shape;371;p2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2" name="Google Shape;372;p2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1" name="Shape 381"/>
        <p:cNvGrpSpPr/>
        <p:nvPr/>
      </p:nvGrpSpPr>
      <p:grpSpPr>
        <a:xfrm>
          <a:off x="0" y="0"/>
          <a:ext cx="0" cy="0"/>
          <a:chOff x="0" y="0"/>
          <a:chExt cx="0" cy="0"/>
        </a:xfrm>
      </p:grpSpPr>
      <p:sp>
        <p:nvSpPr>
          <p:cNvPr id="382" name="Google Shape;382;p3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83" name="Google Shape;383;p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2" name="Shape 392"/>
        <p:cNvGrpSpPr/>
        <p:nvPr/>
      </p:nvGrpSpPr>
      <p:grpSpPr>
        <a:xfrm>
          <a:off x="0" y="0"/>
          <a:ext cx="0" cy="0"/>
          <a:chOff x="0" y="0"/>
          <a:chExt cx="0" cy="0"/>
        </a:xfrm>
      </p:grpSpPr>
      <p:sp>
        <p:nvSpPr>
          <p:cNvPr id="393" name="Google Shape;393;p3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4" name="Google Shape;394;p3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3" name="Shape 403"/>
        <p:cNvGrpSpPr/>
        <p:nvPr/>
      </p:nvGrpSpPr>
      <p:grpSpPr>
        <a:xfrm>
          <a:off x="0" y="0"/>
          <a:ext cx="0" cy="0"/>
          <a:chOff x="0" y="0"/>
          <a:chExt cx="0" cy="0"/>
        </a:xfrm>
      </p:grpSpPr>
      <p:sp>
        <p:nvSpPr>
          <p:cNvPr id="404" name="Google Shape;404;p3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05" name="Google Shape;405;p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4" name="Shape 414"/>
        <p:cNvGrpSpPr/>
        <p:nvPr/>
      </p:nvGrpSpPr>
      <p:grpSpPr>
        <a:xfrm>
          <a:off x="0" y="0"/>
          <a:ext cx="0" cy="0"/>
          <a:chOff x="0" y="0"/>
          <a:chExt cx="0" cy="0"/>
        </a:xfrm>
      </p:grpSpPr>
      <p:sp>
        <p:nvSpPr>
          <p:cNvPr id="415" name="Google Shape;415;p3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16" name="Google Shape;416;p3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5" name="Shape 425"/>
        <p:cNvGrpSpPr/>
        <p:nvPr/>
      </p:nvGrpSpPr>
      <p:grpSpPr>
        <a:xfrm>
          <a:off x="0" y="0"/>
          <a:ext cx="0" cy="0"/>
          <a:chOff x="0" y="0"/>
          <a:chExt cx="0" cy="0"/>
        </a:xfrm>
      </p:grpSpPr>
      <p:sp>
        <p:nvSpPr>
          <p:cNvPr id="426" name="Google Shape;426;p3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7" name="Google Shape;427;p3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5" name="Shape 435"/>
        <p:cNvGrpSpPr/>
        <p:nvPr/>
      </p:nvGrpSpPr>
      <p:grpSpPr>
        <a:xfrm>
          <a:off x="0" y="0"/>
          <a:ext cx="0" cy="0"/>
          <a:chOff x="0" y="0"/>
          <a:chExt cx="0" cy="0"/>
        </a:xfrm>
      </p:grpSpPr>
      <p:sp>
        <p:nvSpPr>
          <p:cNvPr id="436" name="Google Shape;436;p3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37" name="Google Shape;437;p3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6" name="Shape 446"/>
        <p:cNvGrpSpPr/>
        <p:nvPr/>
      </p:nvGrpSpPr>
      <p:grpSpPr>
        <a:xfrm>
          <a:off x="0" y="0"/>
          <a:ext cx="0" cy="0"/>
          <a:chOff x="0" y="0"/>
          <a:chExt cx="0" cy="0"/>
        </a:xfrm>
      </p:grpSpPr>
      <p:sp>
        <p:nvSpPr>
          <p:cNvPr id="447" name="Google Shape;447;p3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48" name="Google Shape;448;p3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7" name="Shape 457"/>
        <p:cNvGrpSpPr/>
        <p:nvPr/>
      </p:nvGrpSpPr>
      <p:grpSpPr>
        <a:xfrm>
          <a:off x="0" y="0"/>
          <a:ext cx="0" cy="0"/>
          <a:chOff x="0" y="0"/>
          <a:chExt cx="0" cy="0"/>
        </a:xfrm>
      </p:grpSpPr>
      <p:sp>
        <p:nvSpPr>
          <p:cNvPr id="458" name="Google Shape;458;p3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59" name="Google Shape;459;p3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8" name="Shape 468"/>
        <p:cNvGrpSpPr/>
        <p:nvPr/>
      </p:nvGrpSpPr>
      <p:grpSpPr>
        <a:xfrm>
          <a:off x="0" y="0"/>
          <a:ext cx="0" cy="0"/>
          <a:chOff x="0" y="0"/>
          <a:chExt cx="0" cy="0"/>
        </a:xfrm>
      </p:grpSpPr>
      <p:sp>
        <p:nvSpPr>
          <p:cNvPr id="469" name="Google Shape;469;p3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70" name="Google Shape;470;p3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110dfcd6507_0_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7" name="Google Shape;87;g110dfcd6507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9" name="Shape 479"/>
        <p:cNvGrpSpPr/>
        <p:nvPr/>
      </p:nvGrpSpPr>
      <p:grpSpPr>
        <a:xfrm>
          <a:off x="0" y="0"/>
          <a:ext cx="0" cy="0"/>
          <a:chOff x="0" y="0"/>
          <a:chExt cx="0" cy="0"/>
        </a:xfrm>
      </p:grpSpPr>
      <p:sp>
        <p:nvSpPr>
          <p:cNvPr id="480" name="Google Shape;480;p3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81" name="Google Shape;481;p3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0" name="Shape 490"/>
        <p:cNvGrpSpPr/>
        <p:nvPr/>
      </p:nvGrpSpPr>
      <p:grpSpPr>
        <a:xfrm>
          <a:off x="0" y="0"/>
          <a:ext cx="0" cy="0"/>
          <a:chOff x="0" y="0"/>
          <a:chExt cx="0" cy="0"/>
        </a:xfrm>
      </p:grpSpPr>
      <p:sp>
        <p:nvSpPr>
          <p:cNvPr id="491" name="Google Shape;491;g11294c833ce_0_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92" name="Google Shape;492;g11294c833ce_0_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1" name="Shape 501"/>
        <p:cNvGrpSpPr/>
        <p:nvPr/>
      </p:nvGrpSpPr>
      <p:grpSpPr>
        <a:xfrm>
          <a:off x="0" y="0"/>
          <a:ext cx="0" cy="0"/>
          <a:chOff x="0" y="0"/>
          <a:chExt cx="0" cy="0"/>
        </a:xfrm>
      </p:grpSpPr>
      <p:sp>
        <p:nvSpPr>
          <p:cNvPr id="502" name="Google Shape;502;p4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03" name="Google Shape;503;p4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2" name="Shape 512"/>
        <p:cNvGrpSpPr/>
        <p:nvPr/>
      </p:nvGrpSpPr>
      <p:grpSpPr>
        <a:xfrm>
          <a:off x="0" y="0"/>
          <a:ext cx="0" cy="0"/>
          <a:chOff x="0" y="0"/>
          <a:chExt cx="0" cy="0"/>
        </a:xfrm>
      </p:grpSpPr>
      <p:sp>
        <p:nvSpPr>
          <p:cNvPr id="513" name="Google Shape;513;p4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14" name="Google Shape;514;p4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3" name="Shape 523"/>
        <p:cNvGrpSpPr/>
        <p:nvPr/>
      </p:nvGrpSpPr>
      <p:grpSpPr>
        <a:xfrm>
          <a:off x="0" y="0"/>
          <a:ext cx="0" cy="0"/>
          <a:chOff x="0" y="0"/>
          <a:chExt cx="0" cy="0"/>
        </a:xfrm>
      </p:grpSpPr>
      <p:sp>
        <p:nvSpPr>
          <p:cNvPr id="524" name="Google Shape;524;g312701d13d2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5" name="Google Shape;525;g312701d13d2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4" name="Shape 534"/>
        <p:cNvGrpSpPr/>
        <p:nvPr/>
      </p:nvGrpSpPr>
      <p:grpSpPr>
        <a:xfrm>
          <a:off x="0" y="0"/>
          <a:ext cx="0" cy="0"/>
          <a:chOff x="0" y="0"/>
          <a:chExt cx="0" cy="0"/>
        </a:xfrm>
      </p:grpSpPr>
      <p:sp>
        <p:nvSpPr>
          <p:cNvPr id="535" name="Google Shape;535;g312701d13d2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36" name="Google Shape;536;g312701d13d2_0_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5" name="Shape 545"/>
        <p:cNvGrpSpPr/>
        <p:nvPr/>
      </p:nvGrpSpPr>
      <p:grpSpPr>
        <a:xfrm>
          <a:off x="0" y="0"/>
          <a:ext cx="0" cy="0"/>
          <a:chOff x="0" y="0"/>
          <a:chExt cx="0" cy="0"/>
        </a:xfrm>
      </p:grpSpPr>
      <p:sp>
        <p:nvSpPr>
          <p:cNvPr id="546" name="Google Shape;546;g312701d13d2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47" name="Google Shape;547;g312701d13d2_0_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6" name="Shape 556"/>
        <p:cNvGrpSpPr/>
        <p:nvPr/>
      </p:nvGrpSpPr>
      <p:grpSpPr>
        <a:xfrm>
          <a:off x="0" y="0"/>
          <a:ext cx="0" cy="0"/>
          <a:chOff x="0" y="0"/>
          <a:chExt cx="0" cy="0"/>
        </a:xfrm>
      </p:grpSpPr>
      <p:sp>
        <p:nvSpPr>
          <p:cNvPr id="557" name="Google Shape;557;g312701d13d2_0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58" name="Google Shape;558;g312701d13d2_0_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7" name="Shape 567"/>
        <p:cNvGrpSpPr/>
        <p:nvPr/>
      </p:nvGrpSpPr>
      <p:grpSpPr>
        <a:xfrm>
          <a:off x="0" y="0"/>
          <a:ext cx="0" cy="0"/>
          <a:chOff x="0" y="0"/>
          <a:chExt cx="0" cy="0"/>
        </a:xfrm>
      </p:grpSpPr>
      <p:sp>
        <p:nvSpPr>
          <p:cNvPr id="568" name="Google Shape;568;g312701d13d2_0_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69" name="Google Shape;569;g312701d13d2_0_4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8" name="Shape 578"/>
        <p:cNvGrpSpPr/>
        <p:nvPr/>
      </p:nvGrpSpPr>
      <p:grpSpPr>
        <a:xfrm>
          <a:off x="0" y="0"/>
          <a:ext cx="0" cy="0"/>
          <a:chOff x="0" y="0"/>
          <a:chExt cx="0" cy="0"/>
        </a:xfrm>
      </p:grpSpPr>
      <p:sp>
        <p:nvSpPr>
          <p:cNvPr id="579" name="Google Shape;579;g312701d13d2_0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80" name="Google Shape;580;g312701d13d2_0_5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7" name="Google Shape;97;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9" name="Shape 589"/>
        <p:cNvGrpSpPr/>
        <p:nvPr/>
      </p:nvGrpSpPr>
      <p:grpSpPr>
        <a:xfrm>
          <a:off x="0" y="0"/>
          <a:ext cx="0" cy="0"/>
          <a:chOff x="0" y="0"/>
          <a:chExt cx="0" cy="0"/>
        </a:xfrm>
      </p:grpSpPr>
      <p:sp>
        <p:nvSpPr>
          <p:cNvPr id="590" name="Google Shape;590;g312701d13d2_0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91" name="Google Shape;591;g312701d13d2_0_6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0" name="Shape 600"/>
        <p:cNvGrpSpPr/>
        <p:nvPr/>
      </p:nvGrpSpPr>
      <p:grpSpPr>
        <a:xfrm>
          <a:off x="0" y="0"/>
          <a:ext cx="0" cy="0"/>
          <a:chOff x="0" y="0"/>
          <a:chExt cx="0" cy="0"/>
        </a:xfrm>
      </p:grpSpPr>
      <p:sp>
        <p:nvSpPr>
          <p:cNvPr id="601" name="Google Shape;601;g312701d13d2_0_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02" name="Google Shape;602;g312701d13d2_0_7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1" name="Shape 611"/>
        <p:cNvGrpSpPr/>
        <p:nvPr/>
      </p:nvGrpSpPr>
      <p:grpSpPr>
        <a:xfrm>
          <a:off x="0" y="0"/>
          <a:ext cx="0" cy="0"/>
          <a:chOff x="0" y="0"/>
          <a:chExt cx="0" cy="0"/>
        </a:xfrm>
      </p:grpSpPr>
      <p:sp>
        <p:nvSpPr>
          <p:cNvPr id="612" name="Google Shape;612;g110dfcd6507_0_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13" name="Google Shape;613;g110dfcd6507_0_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7" name="Google Shape;107;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7" name="Google Shape;117;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7" name="Google Shape;127;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7" name="Google Shape;137;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43"/>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1" name="Google Shape;11;p43"/>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4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52"/>
          <p:cNvSpPr txBox="1"/>
          <p:nvPr>
            <p:ph hasCustomPrompt="1" type="title"/>
          </p:nvPr>
        </p:nvSpPr>
        <p:spPr>
          <a:xfrm>
            <a:off x="311700" y="1106125"/>
            <a:ext cx="8520600" cy="19635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6" name="Google Shape;46;p52"/>
          <p:cNvSpPr txBox="1"/>
          <p:nvPr>
            <p:ph idx="1" type="body"/>
          </p:nvPr>
        </p:nvSpPr>
        <p:spPr>
          <a:xfrm>
            <a:off x="311700" y="3152225"/>
            <a:ext cx="8520600" cy="1300800"/>
          </a:xfrm>
          <a:prstGeom prst="rect">
            <a:avLst/>
          </a:prstGeom>
          <a:noFill/>
          <a:ln>
            <a:noFill/>
          </a:ln>
        </p:spPr>
        <p:txBody>
          <a:bodyPr anchorCtr="0" anchor="t" bIns="91425" lIns="91425" spcFirstLastPara="1" rIns="91425" wrap="square" tIns="91425">
            <a:norm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0"/>
              </a:spcBef>
              <a:spcAft>
                <a:spcPts val="0"/>
              </a:spcAft>
              <a:buSzPts val="1400"/>
              <a:buChar char="○"/>
              <a:defRPr/>
            </a:lvl2pPr>
            <a:lvl3pPr indent="-317500" lvl="2" marL="1371600" algn="ctr">
              <a:lnSpc>
                <a:spcPct val="115000"/>
              </a:lnSpc>
              <a:spcBef>
                <a:spcPts val="0"/>
              </a:spcBef>
              <a:spcAft>
                <a:spcPts val="0"/>
              </a:spcAft>
              <a:buSzPts val="1400"/>
              <a:buChar char="■"/>
              <a:defRPr/>
            </a:lvl3pPr>
            <a:lvl4pPr indent="-317500" lvl="3" marL="1828800" algn="ctr">
              <a:lnSpc>
                <a:spcPct val="115000"/>
              </a:lnSpc>
              <a:spcBef>
                <a:spcPts val="0"/>
              </a:spcBef>
              <a:spcAft>
                <a:spcPts val="0"/>
              </a:spcAft>
              <a:buSzPts val="1400"/>
              <a:buChar char="●"/>
              <a:defRPr/>
            </a:lvl4pPr>
            <a:lvl5pPr indent="-317500" lvl="4" marL="2286000" algn="ctr">
              <a:lnSpc>
                <a:spcPct val="115000"/>
              </a:lnSpc>
              <a:spcBef>
                <a:spcPts val="0"/>
              </a:spcBef>
              <a:spcAft>
                <a:spcPts val="0"/>
              </a:spcAft>
              <a:buSzPts val="1400"/>
              <a:buChar char="○"/>
              <a:defRPr/>
            </a:lvl5pPr>
            <a:lvl6pPr indent="-317500" lvl="5" marL="2743200" algn="ctr">
              <a:lnSpc>
                <a:spcPct val="115000"/>
              </a:lnSpc>
              <a:spcBef>
                <a:spcPts val="0"/>
              </a:spcBef>
              <a:spcAft>
                <a:spcPts val="0"/>
              </a:spcAft>
              <a:buSzPts val="1400"/>
              <a:buChar char="■"/>
              <a:defRPr/>
            </a:lvl6pPr>
            <a:lvl7pPr indent="-317500" lvl="6" marL="3200400" algn="ctr">
              <a:lnSpc>
                <a:spcPct val="115000"/>
              </a:lnSpc>
              <a:spcBef>
                <a:spcPts val="0"/>
              </a:spcBef>
              <a:spcAft>
                <a:spcPts val="0"/>
              </a:spcAft>
              <a:buSzPts val="1400"/>
              <a:buChar char="●"/>
              <a:defRPr/>
            </a:lvl7pPr>
            <a:lvl8pPr indent="-317500" lvl="7" marL="3657600" algn="ctr">
              <a:lnSpc>
                <a:spcPct val="115000"/>
              </a:lnSpc>
              <a:spcBef>
                <a:spcPts val="0"/>
              </a:spcBef>
              <a:spcAft>
                <a:spcPts val="0"/>
              </a:spcAft>
              <a:buSzPts val="1400"/>
              <a:buChar char="○"/>
              <a:defRPr/>
            </a:lvl8pPr>
            <a:lvl9pPr indent="-317500" lvl="8" marL="4114800" algn="ctr">
              <a:lnSpc>
                <a:spcPct val="115000"/>
              </a:lnSpc>
              <a:spcBef>
                <a:spcPts val="0"/>
              </a:spcBef>
              <a:spcAft>
                <a:spcPts val="0"/>
              </a:spcAft>
              <a:buSzPts val="1400"/>
              <a:buChar char="■"/>
              <a:defRPr/>
            </a:lvl9pPr>
          </a:lstStyle>
          <a:p/>
        </p:txBody>
      </p:sp>
      <p:sp>
        <p:nvSpPr>
          <p:cNvPr id="47" name="Google Shape;47;p5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5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44"/>
          <p:cNvSpPr txBox="1"/>
          <p:nvPr>
            <p:ph type="title"/>
          </p:nvPr>
        </p:nvSpPr>
        <p:spPr>
          <a:xfrm>
            <a:off x="311700" y="2150850"/>
            <a:ext cx="8520600" cy="841800"/>
          </a:xfrm>
          <a:prstGeom prst="rect">
            <a:avLst/>
          </a:prstGeom>
          <a:noFill/>
          <a:ln>
            <a:noFill/>
          </a:ln>
        </p:spPr>
        <p:txBody>
          <a:bodyPr anchorCtr="0" anchor="ctr" bIns="91425" lIns="91425" spcFirstLastPara="1" rIns="91425" wrap="square" tIns="91425">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15" name="Google Shape;15;p4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5"/>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8" name="Google Shape;18;p45"/>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19" name="Google Shape;19;p4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4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2" name="Google Shape;22;p46"/>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23" name="Google Shape;23;p46"/>
          <p:cNvSpPr txBox="1"/>
          <p:nvPr>
            <p:ph idx="2" type="body"/>
          </p:nvPr>
        </p:nvSpPr>
        <p:spPr>
          <a:xfrm>
            <a:off x="48324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24" name="Google Shape;24;p4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4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7" name="Google Shape;27;p4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48"/>
          <p:cNvSpPr txBox="1"/>
          <p:nvPr>
            <p:ph type="title"/>
          </p:nvPr>
        </p:nvSpPr>
        <p:spPr>
          <a:xfrm>
            <a:off x="311700" y="555600"/>
            <a:ext cx="2808000" cy="755700"/>
          </a:xfrm>
          <a:prstGeom prst="rect">
            <a:avLst/>
          </a:prstGeom>
          <a:noFill/>
          <a:ln>
            <a:noFill/>
          </a:ln>
        </p:spPr>
        <p:txBody>
          <a:bodyPr anchorCtr="0" anchor="b" bIns="91425" lIns="91425" spcFirstLastPara="1" rIns="91425" wrap="square" tIns="91425">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30" name="Google Shape;30;p48"/>
          <p:cNvSpPr txBox="1"/>
          <p:nvPr>
            <p:ph idx="1" type="body"/>
          </p:nvPr>
        </p:nvSpPr>
        <p:spPr>
          <a:xfrm>
            <a:off x="311700" y="1389600"/>
            <a:ext cx="2808000" cy="3179400"/>
          </a:xfrm>
          <a:prstGeom prst="rect">
            <a:avLst/>
          </a:prstGeom>
          <a:noFill/>
          <a:ln>
            <a:noFill/>
          </a:ln>
        </p:spPr>
        <p:txBody>
          <a:bodyPr anchorCtr="0" anchor="t" bIns="91425" lIns="91425" spcFirstLastPara="1" rIns="91425" wrap="square" tIns="91425">
            <a:norm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31" name="Google Shape;31;p4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49"/>
          <p:cNvSpPr txBox="1"/>
          <p:nvPr>
            <p:ph type="title"/>
          </p:nvPr>
        </p:nvSpPr>
        <p:spPr>
          <a:xfrm>
            <a:off x="490250" y="450150"/>
            <a:ext cx="6367800" cy="4090800"/>
          </a:xfrm>
          <a:prstGeom prst="rect">
            <a:avLst/>
          </a:prstGeom>
          <a:noFill/>
          <a:ln>
            <a:noFill/>
          </a:ln>
        </p:spPr>
        <p:txBody>
          <a:bodyPr anchorCtr="0" anchor="ctr" bIns="91425" lIns="91425" spcFirstLastPara="1" rIns="91425" wrap="square" tIns="91425">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34" name="Google Shape;34;p4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5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 name="Google Shape;37;p50"/>
          <p:cNvSpPr txBox="1"/>
          <p:nvPr>
            <p:ph type="title"/>
          </p:nvPr>
        </p:nvSpPr>
        <p:spPr>
          <a:xfrm>
            <a:off x="265500" y="1233175"/>
            <a:ext cx="4045200" cy="14823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38" name="Google Shape;38;p50"/>
          <p:cNvSpPr txBox="1"/>
          <p:nvPr>
            <p:ph idx="1" type="subTitle"/>
          </p:nvPr>
        </p:nvSpPr>
        <p:spPr>
          <a:xfrm>
            <a:off x="265500" y="2803075"/>
            <a:ext cx="4045200" cy="12351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50"/>
          <p:cNvSpPr txBox="1"/>
          <p:nvPr>
            <p:ph idx="2" type="body"/>
          </p:nvPr>
        </p:nvSpPr>
        <p:spPr>
          <a:xfrm>
            <a:off x="4939500" y="724075"/>
            <a:ext cx="3837000" cy="3695100"/>
          </a:xfrm>
          <a:prstGeom prst="rect">
            <a:avLst/>
          </a:prstGeom>
          <a:noFill/>
          <a:ln>
            <a:noFill/>
          </a:ln>
        </p:spPr>
        <p:txBody>
          <a:bodyPr anchorCtr="0" anchor="ctr"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40" name="Google Shape;40;p5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51"/>
          <p:cNvSpPr txBox="1"/>
          <p:nvPr>
            <p:ph idx="1" type="body"/>
          </p:nvPr>
        </p:nvSpPr>
        <p:spPr>
          <a:xfrm>
            <a:off x="311700" y="4230575"/>
            <a:ext cx="5998800" cy="605100"/>
          </a:xfrm>
          <a:prstGeom prst="rect">
            <a:avLst/>
          </a:prstGeom>
          <a:noFill/>
          <a:ln>
            <a:noFill/>
          </a:ln>
        </p:spPr>
        <p:txBody>
          <a:bodyPr anchorCtr="0" anchor="ctr" bIns="91425" lIns="91425" spcFirstLastPara="1" rIns="91425" wrap="square" tIns="91425">
            <a:normAutofit/>
          </a:bodyPr>
          <a:lstStyle>
            <a:lvl1pPr indent="-228600" lvl="0" marL="457200" algn="l">
              <a:lnSpc>
                <a:spcPct val="100000"/>
              </a:lnSpc>
              <a:spcBef>
                <a:spcPts val="0"/>
              </a:spcBef>
              <a:spcAft>
                <a:spcPts val="0"/>
              </a:spcAft>
              <a:buSzPts val="1800"/>
              <a:buNone/>
              <a:defRPr/>
            </a:lvl1pPr>
          </a:lstStyle>
          <a:p/>
        </p:txBody>
      </p:sp>
      <p:sp>
        <p:nvSpPr>
          <p:cNvPr id="43" name="Google Shape;43;p5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4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42"/>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8" name="Google Shape;8;p4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5.png"/><Relationship Id="rId5" Type="http://schemas.openxmlformats.org/officeDocument/2006/relationships/image" Target="../media/image2.png"/><Relationship Id="rId6"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5.png"/><Relationship Id="rId4" Type="http://schemas.openxmlformats.org/officeDocument/2006/relationships/image" Target="../media/image1.png"/><Relationship Id="rId5" Type="http://schemas.openxmlformats.org/officeDocument/2006/relationships/hyperlink" Target="https://tinyurl.com/openedrec"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5.png"/><Relationship Id="rId4" Type="http://schemas.openxmlformats.org/officeDocument/2006/relationships/image" Target="../media/image1.png"/><Relationship Id="rId5" Type="http://schemas.openxmlformats.org/officeDocument/2006/relationships/hyperlink" Target="https://tinyurl.com/openedrec"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5.png"/><Relationship Id="rId4" Type="http://schemas.openxmlformats.org/officeDocument/2006/relationships/image" Target="../media/image1.png"/><Relationship Id="rId5" Type="http://schemas.openxmlformats.org/officeDocument/2006/relationships/hyperlink" Target="https://tinyurl.com/openedrec"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hyperlink" Target="https://sparceurope.org/what-we-do/open-education/enoel/" TargetMode="External"/><Relationship Id="rId4" Type="http://schemas.openxmlformats.org/officeDocument/2006/relationships/hyperlink" Target="https://doi.org/10.5281/zenodo.5568482" TargetMode="External"/><Relationship Id="rId5" Type="http://schemas.openxmlformats.org/officeDocument/2006/relationships/hyperlink" Target="https://sparceurope.org/" TargetMode="External"/><Relationship Id="rId6" Type="http://schemas.openxmlformats.org/officeDocument/2006/relationships/hyperlink" Target="https://creativecommons.org/licenses/by/4.0/"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5.png"/><Relationship Id="rId4" Type="http://schemas.openxmlformats.org/officeDocument/2006/relationships/hyperlink" Target="https://sdgs.un.org/goals/goal4"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5.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5.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5.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5.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 Id="rId3"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5.png"/><Relationship Id="rId5" Type="http://schemas.openxmlformats.org/officeDocument/2006/relationships/hyperlink" Target="https://doi.org/10.5281/zenodo.5568482" TargetMode="External"/><Relationship Id="rId6" Type="http://schemas.openxmlformats.org/officeDocument/2006/relationships/hyperlink" Target="https://sparceurope.org/" TargetMode="External"/><Relationship Id="rId7" Type="http://schemas.openxmlformats.org/officeDocument/2006/relationships/hyperlink" Target="https://creativecommons.org/licenses/by/4.0/"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 Id="rId3" Type="http://schemas.openxmlformats.org/officeDocument/2006/relationships/image" Target="../media/image5.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 Id="rId3" Type="http://schemas.openxmlformats.org/officeDocument/2006/relationships/image" Target="../media/image5.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 Id="rId3" Type="http://schemas.openxmlformats.org/officeDocument/2006/relationships/image" Target="../media/image5.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 Id="rId3" Type="http://schemas.openxmlformats.org/officeDocument/2006/relationships/image" Target="../media/image5.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 Id="rId3" Type="http://schemas.openxmlformats.org/officeDocument/2006/relationships/image" Target="../media/image5.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 Id="rId3" Type="http://schemas.openxmlformats.org/officeDocument/2006/relationships/image" Target="../media/image5.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 Id="rId3" Type="http://schemas.openxmlformats.org/officeDocument/2006/relationships/image" Target="../media/image5.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Relationship Id="rId3" Type="http://schemas.openxmlformats.org/officeDocument/2006/relationships/image" Target="../media/image5.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Relationship Id="rId3" Type="http://schemas.openxmlformats.org/officeDocument/2006/relationships/image" Target="../media/image5.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 Id="rId3"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Relationship Id="rId3" Type="http://schemas.openxmlformats.org/officeDocument/2006/relationships/image" Target="../media/image5.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 Id="rId3" Type="http://schemas.openxmlformats.org/officeDocument/2006/relationships/image" Target="../media/image5.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 Id="rId3" Type="http://schemas.openxmlformats.org/officeDocument/2006/relationships/image" Target="../media/image5.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xml"/><Relationship Id="rId3" Type="http://schemas.openxmlformats.org/officeDocument/2006/relationships/image" Target="../media/image5.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Relationship Id="rId3" Type="http://schemas.openxmlformats.org/officeDocument/2006/relationships/image" Target="../media/image5.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xml"/><Relationship Id="rId3" Type="http://schemas.openxmlformats.org/officeDocument/2006/relationships/image" Target="../media/image5.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xml"/><Relationship Id="rId3" Type="http://schemas.openxmlformats.org/officeDocument/2006/relationships/image" Target="../media/image5.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 Id="rId3" Type="http://schemas.openxmlformats.org/officeDocument/2006/relationships/image" Target="../media/image5.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xml"/><Relationship Id="rId3" Type="http://schemas.openxmlformats.org/officeDocument/2006/relationships/image" Target="../media/image5.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xml"/><Relationship Id="rId3"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5.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xml"/><Relationship Id="rId3" Type="http://schemas.openxmlformats.org/officeDocument/2006/relationships/image" Target="../media/image5.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xml"/><Relationship Id="rId3" Type="http://schemas.openxmlformats.org/officeDocument/2006/relationships/image" Target="../media/image5.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xml"/><Relationship Id="rId3" Type="http://schemas.openxmlformats.org/officeDocument/2006/relationships/hyperlink" Target="https://doi.org/10.5281/zenodo.5568482" TargetMode="External"/><Relationship Id="rId4" Type="http://schemas.openxmlformats.org/officeDocument/2006/relationships/hyperlink" Target="https://sparceurope.org/" TargetMode="External"/><Relationship Id="rId11" Type="http://schemas.openxmlformats.org/officeDocument/2006/relationships/image" Target="../media/image2.png"/><Relationship Id="rId10" Type="http://schemas.openxmlformats.org/officeDocument/2006/relationships/image" Target="../media/image5.png"/><Relationship Id="rId12" Type="http://schemas.openxmlformats.org/officeDocument/2006/relationships/image" Target="../media/image7.png"/><Relationship Id="rId9" Type="http://schemas.openxmlformats.org/officeDocument/2006/relationships/image" Target="../media/image1.png"/><Relationship Id="rId5" Type="http://schemas.openxmlformats.org/officeDocument/2006/relationships/hyperlink" Target="https://sparceurope.org/" TargetMode="External"/><Relationship Id="rId6" Type="http://schemas.openxmlformats.org/officeDocument/2006/relationships/hyperlink" Target="https://sparceurope.org/what-we-do/open-education/europeannetwork-openeducation-librarians/" TargetMode="External"/><Relationship Id="rId7" Type="http://schemas.openxmlformats.org/officeDocument/2006/relationships/hyperlink" Target="https://creativecommons.org/licenses/by/4.0/" TargetMode="External"/><Relationship Id="rId8" Type="http://schemas.openxmlformats.org/officeDocument/2006/relationships/hyperlink" Target="https://creativecommons.org/licenses/by/4.0/"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hyperlink" Target="https://tinyurl.com/openedrec" TargetMode="External"/><Relationship Id="rId4" Type="http://schemas.openxmlformats.org/officeDocument/2006/relationships/image" Target="../media/image5.png"/><Relationship Id="rId5"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53" name="Shape 53"/>
        <p:cNvGrpSpPr/>
        <p:nvPr/>
      </p:nvGrpSpPr>
      <p:grpSpPr>
        <a:xfrm>
          <a:off x="0" y="0"/>
          <a:ext cx="0" cy="0"/>
          <a:chOff x="0" y="0"/>
          <a:chExt cx="0" cy="0"/>
        </a:xfrm>
      </p:grpSpPr>
      <p:sp>
        <p:nvSpPr>
          <p:cNvPr id="54" name="Google Shape;54;p1"/>
          <p:cNvSpPr txBox="1"/>
          <p:nvPr/>
        </p:nvSpPr>
        <p:spPr>
          <a:xfrm>
            <a:off x="4228950" y="549950"/>
            <a:ext cx="4842600" cy="1600610"/>
          </a:xfrm>
          <a:prstGeom prst="rect">
            <a:avLst/>
          </a:prstGeom>
          <a:noFill/>
          <a:ln>
            <a:noFill/>
          </a:ln>
        </p:spPr>
        <p:txBody>
          <a:bodyPr anchorCtr="0" anchor="t" bIns="91525" lIns="91525" spcFirstLastPara="1" rIns="91525" wrap="square" tIns="91525">
            <a:spAutoFit/>
          </a:bodyPr>
          <a:lstStyle/>
          <a:p>
            <a:pPr indent="0" lvl="0" marL="0" marR="0" rtl="0" algn="l">
              <a:lnSpc>
                <a:spcPct val="100000"/>
              </a:lnSpc>
              <a:spcBef>
                <a:spcPts val="0"/>
              </a:spcBef>
              <a:spcAft>
                <a:spcPts val="0"/>
              </a:spcAft>
              <a:buClr>
                <a:srgbClr val="000000"/>
              </a:buClr>
              <a:buSzPts val="4600"/>
              <a:buFont typeface="Arial"/>
              <a:buNone/>
            </a:pPr>
            <a:r>
              <a:rPr b="1" i="0" lang="en" sz="4600" u="none" cap="none" strike="noStrike">
                <a:solidFill>
                  <a:srgbClr val="004993"/>
                </a:solidFill>
                <a:latin typeface="Open Sans"/>
                <a:ea typeface="Open Sans"/>
                <a:cs typeface="Open Sans"/>
                <a:sym typeface="Open Sans"/>
              </a:rPr>
              <a:t>ЕАБКЖ ҚҰРАЛДАРЫ</a:t>
            </a:r>
            <a:endParaRPr b="1" i="0" sz="4600" u="none" cap="none" strike="noStrike">
              <a:solidFill>
                <a:srgbClr val="004993"/>
              </a:solidFill>
              <a:latin typeface="Open Sans"/>
              <a:ea typeface="Open Sans"/>
              <a:cs typeface="Open Sans"/>
              <a:sym typeface="Open Sans"/>
            </a:endParaRPr>
          </a:p>
        </p:txBody>
      </p:sp>
      <p:sp>
        <p:nvSpPr>
          <p:cNvPr id="55" name="Google Shape;55;p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56" name="Google Shape;56;p1"/>
          <p:cNvPicPr preferRelativeResize="0"/>
          <p:nvPr/>
        </p:nvPicPr>
        <p:blipFill rotWithShape="1">
          <a:blip r:embed="rId3">
            <a:alphaModFix/>
          </a:blip>
          <a:srcRect b="0" l="0" r="0" t="0"/>
          <a:stretch/>
        </p:blipFill>
        <p:spPr>
          <a:xfrm>
            <a:off x="1594080" y="557666"/>
            <a:ext cx="2464350" cy="1870859"/>
          </a:xfrm>
          <a:prstGeom prst="rect">
            <a:avLst/>
          </a:prstGeom>
          <a:noFill/>
          <a:ln>
            <a:noFill/>
          </a:ln>
        </p:spPr>
      </p:pic>
      <p:sp>
        <p:nvSpPr>
          <p:cNvPr id="57" name="Google Shape;57;p1"/>
          <p:cNvSpPr txBox="1"/>
          <p:nvPr/>
        </p:nvSpPr>
        <p:spPr>
          <a:xfrm>
            <a:off x="1788085" y="721246"/>
            <a:ext cx="3774900" cy="1258500"/>
          </a:xfrm>
          <a:prstGeom prst="rect">
            <a:avLst/>
          </a:prstGeom>
          <a:noFill/>
          <a:ln>
            <a:noFill/>
          </a:ln>
        </p:spPr>
        <p:txBody>
          <a:bodyPr anchorCtr="0" anchor="t" bIns="112500" lIns="112500" spcFirstLastPara="1" rIns="112500" wrap="square" tIns="112500">
            <a:spAutoFit/>
          </a:bodyPr>
          <a:lstStyle/>
          <a:p>
            <a:pPr indent="0" lvl="0" marL="0" marR="0" rtl="0" algn="l">
              <a:lnSpc>
                <a:spcPct val="100000"/>
              </a:lnSpc>
              <a:spcBef>
                <a:spcPts val="0"/>
              </a:spcBef>
              <a:spcAft>
                <a:spcPts val="0"/>
              </a:spcAft>
              <a:buClr>
                <a:srgbClr val="000000"/>
              </a:buClr>
              <a:buSzPts val="3900"/>
              <a:buFont typeface="Arial"/>
              <a:buNone/>
            </a:pPr>
            <a:r>
              <a:rPr b="1" i="0" lang="en" sz="3900" u="none" cap="none" strike="noStrike">
                <a:solidFill>
                  <a:schemeClr val="lt1"/>
                </a:solidFill>
                <a:latin typeface="Open Sans"/>
                <a:ea typeface="Open Sans"/>
                <a:cs typeface="Open Sans"/>
                <a:sym typeface="Open Sans"/>
              </a:rPr>
              <a:t>АБР</a:t>
            </a:r>
            <a:endParaRPr b="1" i="0" sz="39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800"/>
              <a:buFont typeface="Arial"/>
              <a:buNone/>
            </a:pPr>
            <a:r>
              <a:rPr b="0" i="0" lang="en" sz="2800" u="none" cap="none" strike="noStrike">
                <a:solidFill>
                  <a:schemeClr val="lt1"/>
                </a:solidFill>
                <a:latin typeface="Open Sans"/>
                <a:ea typeface="Open Sans"/>
                <a:cs typeface="Open Sans"/>
                <a:sym typeface="Open Sans"/>
              </a:rPr>
              <a:t>негіздері</a:t>
            </a:r>
            <a:endParaRPr b="0" i="0" sz="2800" u="none" cap="none" strike="noStrike">
              <a:solidFill>
                <a:schemeClr val="lt1"/>
              </a:solidFill>
              <a:latin typeface="Open Sans"/>
              <a:ea typeface="Open Sans"/>
              <a:cs typeface="Open Sans"/>
              <a:sym typeface="Open Sans"/>
            </a:endParaRPr>
          </a:p>
        </p:txBody>
      </p:sp>
      <p:cxnSp>
        <p:nvCxnSpPr>
          <p:cNvPr id="58" name="Google Shape;58;p1"/>
          <p:cNvCxnSpPr/>
          <p:nvPr/>
        </p:nvCxnSpPr>
        <p:spPr>
          <a:xfrm>
            <a:off x="-600" y="4519173"/>
            <a:ext cx="9162300" cy="6900"/>
          </a:xfrm>
          <a:prstGeom prst="straightConnector1">
            <a:avLst/>
          </a:prstGeom>
          <a:noFill/>
          <a:ln cap="flat" cmpd="sng" w="9525">
            <a:solidFill>
              <a:srgbClr val="004993"/>
            </a:solidFill>
            <a:prstDash val="solid"/>
            <a:round/>
            <a:headEnd len="sm" w="sm" type="none"/>
            <a:tailEnd len="sm" w="sm" type="none"/>
          </a:ln>
        </p:spPr>
      </p:cxnSp>
      <p:pic>
        <p:nvPicPr>
          <p:cNvPr id="59" name="Google Shape;59;p1"/>
          <p:cNvPicPr preferRelativeResize="0"/>
          <p:nvPr/>
        </p:nvPicPr>
        <p:blipFill rotWithShape="1">
          <a:blip r:embed="rId4">
            <a:alphaModFix/>
          </a:blip>
          <a:srcRect b="0" l="0" r="0" t="0"/>
          <a:stretch/>
        </p:blipFill>
        <p:spPr>
          <a:xfrm>
            <a:off x="149258" y="4670910"/>
            <a:ext cx="1062458" cy="371741"/>
          </a:xfrm>
          <a:prstGeom prst="rect">
            <a:avLst/>
          </a:prstGeom>
          <a:noFill/>
          <a:ln>
            <a:noFill/>
          </a:ln>
        </p:spPr>
      </p:pic>
      <p:sp>
        <p:nvSpPr>
          <p:cNvPr id="60" name="Google Shape;60;p1"/>
          <p:cNvSpPr txBox="1"/>
          <p:nvPr/>
        </p:nvSpPr>
        <p:spPr>
          <a:xfrm>
            <a:off x="387480" y="3143498"/>
            <a:ext cx="8386200" cy="1785276"/>
          </a:xfrm>
          <a:prstGeom prst="rect">
            <a:avLst/>
          </a:prstGeom>
          <a:noFill/>
          <a:ln>
            <a:noFill/>
          </a:ln>
        </p:spPr>
        <p:txBody>
          <a:bodyPr anchorCtr="0" anchor="t" bIns="91525" lIns="91525" spcFirstLastPara="1" rIns="91525" wrap="square" tIns="91525">
            <a:spAutoFit/>
          </a:bodyPr>
          <a:lstStyle/>
          <a:p>
            <a:pPr indent="0" lvl="0" marL="0" marR="0" rtl="0" algn="ctr">
              <a:lnSpc>
                <a:spcPct val="100000"/>
              </a:lnSpc>
              <a:spcBef>
                <a:spcPts val="0"/>
              </a:spcBef>
              <a:spcAft>
                <a:spcPts val="0"/>
              </a:spcAft>
              <a:buClr>
                <a:srgbClr val="000000"/>
              </a:buClr>
              <a:buSzPts val="2600"/>
              <a:buFont typeface="Arial"/>
              <a:buNone/>
            </a:pPr>
            <a:r>
              <a:rPr b="1" i="0" lang="en" sz="2600" u="none" cap="none" strike="noStrike">
                <a:solidFill>
                  <a:srgbClr val="004993"/>
                </a:solidFill>
                <a:latin typeface="Open Sans"/>
                <a:ea typeface="Open Sans"/>
                <a:cs typeface="Open Sans"/>
                <a:sym typeface="Open Sans"/>
              </a:rPr>
              <a:t>Біздің үлгілерімізді ашық білім беруді ілгерілету үшін пайдаланыңыз</a:t>
            </a:r>
            <a:endParaRPr b="1" i="0" sz="2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600"/>
              <a:buFont typeface="Arial"/>
              <a:buNone/>
            </a:pPr>
            <a:r>
              <a:t/>
            </a:r>
            <a:endParaRPr b="1" i="0" sz="2600" u="none" cap="none" strike="noStrike">
              <a:solidFill>
                <a:srgbClr val="004993"/>
              </a:solidFill>
              <a:latin typeface="Open Sans"/>
              <a:ea typeface="Open Sans"/>
              <a:cs typeface="Open Sans"/>
              <a:sym typeface="Open Sans"/>
            </a:endParaRPr>
          </a:p>
          <a:p>
            <a:pPr indent="0" lvl="0" marL="0" marR="0" rtl="0" algn="ctr">
              <a:lnSpc>
                <a:spcPct val="100000"/>
              </a:lnSpc>
              <a:spcBef>
                <a:spcPts val="0"/>
              </a:spcBef>
              <a:spcAft>
                <a:spcPts val="0"/>
              </a:spcAft>
              <a:buClr>
                <a:schemeClr val="dk1"/>
              </a:buClr>
              <a:buSzPts val="1100"/>
              <a:buFont typeface="Arial"/>
              <a:buNone/>
            </a:pPr>
            <a:r>
              <a:t/>
            </a:r>
            <a:endParaRPr b="1" i="0" sz="2600" u="none" cap="none" strike="noStrike">
              <a:solidFill>
                <a:srgbClr val="004993"/>
              </a:solidFill>
              <a:latin typeface="Open Sans"/>
              <a:ea typeface="Open Sans"/>
              <a:cs typeface="Open Sans"/>
              <a:sym typeface="Open Sans"/>
            </a:endParaRPr>
          </a:p>
        </p:txBody>
      </p:sp>
      <p:pic>
        <p:nvPicPr>
          <p:cNvPr id="61" name="Google Shape;61;p1"/>
          <p:cNvPicPr preferRelativeResize="0"/>
          <p:nvPr/>
        </p:nvPicPr>
        <p:blipFill rotWithShape="1">
          <a:blip r:embed="rId5">
            <a:alphaModFix/>
          </a:blip>
          <a:srcRect b="0" l="0" r="0" t="0"/>
          <a:stretch/>
        </p:blipFill>
        <p:spPr>
          <a:xfrm>
            <a:off x="7598730" y="4629382"/>
            <a:ext cx="1376119" cy="401190"/>
          </a:xfrm>
          <a:prstGeom prst="rect">
            <a:avLst/>
          </a:prstGeom>
          <a:noFill/>
          <a:ln>
            <a:noFill/>
          </a:ln>
        </p:spPr>
      </p:pic>
      <p:pic>
        <p:nvPicPr>
          <p:cNvPr id="62" name="Google Shape;62;p1"/>
          <p:cNvPicPr preferRelativeResize="0"/>
          <p:nvPr/>
        </p:nvPicPr>
        <p:blipFill rotWithShape="1">
          <a:blip r:embed="rId6">
            <a:alphaModFix/>
          </a:blip>
          <a:srcRect b="0" l="0" r="0" t="0"/>
          <a:stretch/>
        </p:blipFill>
        <p:spPr>
          <a:xfrm>
            <a:off x="6795810" y="4618954"/>
            <a:ext cx="713236" cy="40119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50" name="Shape 150"/>
        <p:cNvGrpSpPr/>
        <p:nvPr/>
      </p:nvGrpSpPr>
      <p:grpSpPr>
        <a:xfrm>
          <a:off x="0" y="0"/>
          <a:ext cx="0" cy="0"/>
          <a:chOff x="0" y="0"/>
          <a:chExt cx="0" cy="0"/>
        </a:xfrm>
      </p:grpSpPr>
      <p:sp>
        <p:nvSpPr>
          <p:cNvPr id="151" name="Google Shape;151;p9"/>
          <p:cNvSpPr txBox="1"/>
          <p:nvPr/>
        </p:nvSpPr>
        <p:spPr>
          <a:xfrm>
            <a:off x="2132960" y="290150"/>
            <a:ext cx="5917800" cy="104641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en" sz="2800" u="none" cap="none" strike="noStrike">
                <a:solidFill>
                  <a:srgbClr val="004993"/>
                </a:solidFill>
                <a:latin typeface="Open Sans"/>
                <a:ea typeface="Open Sans"/>
                <a:cs typeface="Open Sans"/>
                <a:sym typeface="Open Sans"/>
              </a:rPr>
              <a:t>Ашық білім беру ресурстары (АБР):</a:t>
            </a:r>
            <a:endParaRPr b="1" i="0" sz="2800" u="none" cap="none" strike="noStrike">
              <a:solidFill>
                <a:srgbClr val="004993"/>
              </a:solidFill>
              <a:latin typeface="Open Sans"/>
              <a:ea typeface="Open Sans"/>
              <a:cs typeface="Open Sans"/>
              <a:sym typeface="Open Sans"/>
            </a:endParaRPr>
          </a:p>
        </p:txBody>
      </p:sp>
      <p:sp>
        <p:nvSpPr>
          <p:cNvPr id="152" name="Google Shape;152;p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3" name="Google Shape;153;p9"/>
          <p:cNvSpPr txBox="1"/>
          <p:nvPr/>
        </p:nvSpPr>
        <p:spPr>
          <a:xfrm>
            <a:off x="2081760" y="1594713"/>
            <a:ext cx="5527800" cy="17361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800"/>
              <a:buFont typeface="Arial"/>
              <a:buNone/>
            </a:pPr>
            <a:r>
              <a:rPr b="0" i="0" lang="en" sz="1800" u="none" cap="none" strike="noStrike">
                <a:solidFill>
                  <a:srgbClr val="004993"/>
                </a:solidFill>
                <a:latin typeface="Open Sans"/>
                <a:ea typeface="Open Sans"/>
                <a:cs typeface="Open Sans"/>
                <a:sym typeface="Open Sans"/>
              </a:rPr>
              <a:t>"мүмкіндігі шектеулі адамдарды және оқшауланған немесе қолайсыз жағдайдағы топтарға жататын адамдарды қоса алғанда, барлық адамдар үшін кез келген уақытта және кез келген жерде қолжетімді болуға тиіс.”</a:t>
            </a:r>
            <a:endParaRPr b="0" i="0" sz="1500" u="none" cap="none" strike="noStrike">
              <a:solidFill>
                <a:srgbClr val="000000"/>
              </a:solidFill>
              <a:latin typeface="Arial"/>
              <a:ea typeface="Arial"/>
              <a:cs typeface="Arial"/>
              <a:sym typeface="Arial"/>
            </a:endParaRPr>
          </a:p>
        </p:txBody>
      </p:sp>
      <p:pic>
        <p:nvPicPr>
          <p:cNvPr id="154" name="Google Shape;154;p9"/>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cxnSp>
        <p:nvCxnSpPr>
          <p:cNvPr id="155" name="Google Shape;155;p9"/>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156" name="Google Shape;156;p9"/>
          <p:cNvPicPr preferRelativeResize="0"/>
          <p:nvPr/>
        </p:nvPicPr>
        <p:blipFill rotWithShape="1">
          <a:blip r:embed="rId4">
            <a:alphaModFix/>
          </a:blip>
          <a:srcRect b="0" l="0" r="0" t="0"/>
          <a:stretch/>
        </p:blipFill>
        <p:spPr>
          <a:xfrm>
            <a:off x="192058" y="207375"/>
            <a:ext cx="1711881" cy="1299601"/>
          </a:xfrm>
          <a:prstGeom prst="rect">
            <a:avLst/>
          </a:prstGeom>
          <a:noFill/>
          <a:ln>
            <a:noFill/>
          </a:ln>
        </p:spPr>
      </p:pic>
      <p:sp>
        <p:nvSpPr>
          <p:cNvPr id="157" name="Google Shape;157;p9"/>
          <p:cNvSpPr txBox="1"/>
          <p:nvPr/>
        </p:nvSpPr>
        <p:spPr>
          <a:xfrm>
            <a:off x="1903950" y="3862375"/>
            <a:ext cx="7125000" cy="63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 sz="1400" u="none" cap="none" strike="noStrike">
                <a:solidFill>
                  <a:srgbClr val="45BEDF"/>
                </a:solidFill>
                <a:latin typeface="Open Sans"/>
                <a:ea typeface="Open Sans"/>
                <a:cs typeface="Open Sans"/>
                <a:sym typeface="Open Sans"/>
              </a:rPr>
              <a:t>ЮНЕСКО-ның ашық білім беру ресурстары жөніндегі ұсынымдарынан</a:t>
            </a:r>
            <a:endParaRPr b="1" i="0" sz="14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0" i="0" lang="en" sz="1500" u="sng" cap="none" strike="noStrike">
                <a:solidFill>
                  <a:schemeClr val="hlink"/>
                </a:solidFill>
                <a:latin typeface="Open Sans"/>
                <a:ea typeface="Open Sans"/>
                <a:cs typeface="Open Sans"/>
                <a:sym typeface="Open Sans"/>
                <a:hlinkClick r:id="rId5"/>
              </a:rPr>
              <a:t>https://tinyurl.com/openedrec</a:t>
            </a:r>
            <a:r>
              <a:rPr b="0" i="0" lang="en" sz="1500" u="none" cap="none" strike="noStrike">
                <a:solidFill>
                  <a:srgbClr val="45BEDF"/>
                </a:solidFill>
                <a:latin typeface="Open Sans"/>
                <a:ea typeface="Open Sans"/>
                <a:cs typeface="Open Sans"/>
                <a:sym typeface="Open Sans"/>
              </a:rPr>
              <a:t> </a:t>
            </a:r>
            <a:endParaRPr b="1" i="0" sz="1400" u="none" cap="none" strike="noStrike">
              <a:solidFill>
                <a:srgbClr val="45BEDF"/>
              </a:solidFill>
              <a:latin typeface="Open Sans"/>
              <a:ea typeface="Open Sans"/>
              <a:cs typeface="Open Sans"/>
              <a:sym typeface="Open Sans"/>
            </a:endParaRPr>
          </a:p>
        </p:txBody>
      </p:sp>
      <p:sp>
        <p:nvSpPr>
          <p:cNvPr id="158" name="Google Shape;158;p9"/>
          <p:cNvSpPr txBox="1"/>
          <p:nvPr/>
        </p:nvSpPr>
        <p:spPr>
          <a:xfrm>
            <a:off x="383222" y="304022"/>
            <a:ext cx="26223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АБР</a:t>
            </a:r>
            <a:endParaRPr b="1" i="0" sz="23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 sz="1700" u="none" cap="none" strike="noStrike">
                <a:solidFill>
                  <a:srgbClr val="FFFFFF"/>
                </a:solidFill>
                <a:latin typeface="Open Sans"/>
                <a:ea typeface="Open Sans"/>
                <a:cs typeface="Open Sans"/>
                <a:sym typeface="Open Sans"/>
              </a:rPr>
              <a:t>негіздері</a:t>
            </a:r>
            <a:endParaRPr b="0" i="0" sz="1700" u="none" cap="none" strike="noStrike">
              <a:solidFill>
                <a:srgbClr val="FFFFFF"/>
              </a:solidFill>
              <a:latin typeface="Open Sans"/>
              <a:ea typeface="Open Sans"/>
              <a:cs typeface="Open Sans"/>
              <a:sym typeface="Open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62" name="Shape 162"/>
        <p:cNvGrpSpPr/>
        <p:nvPr/>
      </p:nvGrpSpPr>
      <p:grpSpPr>
        <a:xfrm>
          <a:off x="0" y="0"/>
          <a:ext cx="0" cy="0"/>
          <a:chOff x="0" y="0"/>
          <a:chExt cx="0" cy="0"/>
        </a:xfrm>
      </p:grpSpPr>
      <p:sp>
        <p:nvSpPr>
          <p:cNvPr id="163" name="Google Shape;163;p10"/>
          <p:cNvSpPr txBox="1"/>
          <p:nvPr/>
        </p:nvSpPr>
        <p:spPr>
          <a:xfrm>
            <a:off x="2280929" y="193415"/>
            <a:ext cx="4947000" cy="1107965"/>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en" sz="2800" u="none" cap="none" strike="noStrike">
                <a:solidFill>
                  <a:srgbClr val="004993"/>
                </a:solidFill>
                <a:latin typeface="Open Sans"/>
                <a:ea typeface="Open Sans"/>
                <a:cs typeface="Open Sans"/>
                <a:sym typeface="Open Sans"/>
              </a:rPr>
              <a:t>Ашық білім беру ресурстары (АБР):</a:t>
            </a:r>
            <a:r>
              <a:rPr b="1" i="0" lang="en" sz="3200" u="none" cap="none" strike="noStrike">
                <a:solidFill>
                  <a:srgbClr val="004993"/>
                </a:solidFill>
                <a:latin typeface="Open Sans"/>
                <a:ea typeface="Open Sans"/>
                <a:cs typeface="Open Sans"/>
                <a:sym typeface="Open Sans"/>
              </a:rPr>
              <a:t> </a:t>
            </a:r>
            <a:endParaRPr b="1" i="0" sz="3200" u="none" cap="none" strike="noStrike">
              <a:solidFill>
                <a:srgbClr val="004993"/>
              </a:solidFill>
              <a:latin typeface="Open Sans"/>
              <a:ea typeface="Open Sans"/>
              <a:cs typeface="Open Sans"/>
              <a:sym typeface="Open Sans"/>
            </a:endParaRPr>
          </a:p>
        </p:txBody>
      </p:sp>
      <p:sp>
        <p:nvSpPr>
          <p:cNvPr id="164" name="Google Shape;164;p1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5" name="Google Shape;165;p10"/>
          <p:cNvSpPr txBox="1"/>
          <p:nvPr/>
        </p:nvSpPr>
        <p:spPr>
          <a:xfrm>
            <a:off x="2012229" y="1554365"/>
            <a:ext cx="5589900" cy="20550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800"/>
              <a:buFont typeface="Arial"/>
              <a:buNone/>
            </a:pPr>
            <a:r>
              <a:rPr b="0" i="0" lang="en" sz="1800" u="none" cap="none" strike="noStrike">
                <a:solidFill>
                  <a:srgbClr val="004993"/>
                </a:solidFill>
                <a:latin typeface="Open Sans"/>
                <a:ea typeface="Open Sans"/>
                <a:cs typeface="Open Sans"/>
                <a:sym typeface="Open Sans"/>
              </a:rPr>
              <a:t>"жекелеген білім алушылардың қажеттіліктерін қанағаттандыруға және гендерлік теңдікке тиімді жәрдемдесуге, сондай-ақ инновациялық педагогикалық, дидактикалық және әдіснамалық тәсілдерді ынталандыруға көмектесе алады".</a:t>
            </a:r>
            <a:endParaRPr b="0" i="0" sz="1600" u="none" cap="none" strike="noStrike">
              <a:solidFill>
                <a:srgbClr val="000000"/>
              </a:solidFill>
              <a:latin typeface="Arial"/>
              <a:ea typeface="Arial"/>
              <a:cs typeface="Arial"/>
              <a:sym typeface="Arial"/>
            </a:endParaRPr>
          </a:p>
        </p:txBody>
      </p:sp>
      <p:pic>
        <p:nvPicPr>
          <p:cNvPr id="166" name="Google Shape;166;p1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cxnSp>
        <p:nvCxnSpPr>
          <p:cNvPr id="167" name="Google Shape;167;p1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168" name="Google Shape;168;p10"/>
          <p:cNvPicPr preferRelativeResize="0"/>
          <p:nvPr/>
        </p:nvPicPr>
        <p:blipFill rotWithShape="1">
          <a:blip r:embed="rId4">
            <a:alphaModFix/>
          </a:blip>
          <a:srcRect b="0" l="0" r="0" t="0"/>
          <a:stretch/>
        </p:blipFill>
        <p:spPr>
          <a:xfrm>
            <a:off x="192058" y="207375"/>
            <a:ext cx="1711881" cy="1299601"/>
          </a:xfrm>
          <a:prstGeom prst="rect">
            <a:avLst/>
          </a:prstGeom>
          <a:noFill/>
          <a:ln>
            <a:noFill/>
          </a:ln>
        </p:spPr>
      </p:pic>
      <p:sp>
        <p:nvSpPr>
          <p:cNvPr id="169" name="Google Shape;169;p10"/>
          <p:cNvSpPr txBox="1"/>
          <p:nvPr/>
        </p:nvSpPr>
        <p:spPr>
          <a:xfrm>
            <a:off x="1903950" y="3862375"/>
            <a:ext cx="7125000" cy="63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 sz="1400" u="none" cap="none" strike="noStrike">
                <a:solidFill>
                  <a:srgbClr val="45BEDF"/>
                </a:solidFill>
                <a:latin typeface="Open Sans"/>
                <a:ea typeface="Open Sans"/>
                <a:cs typeface="Open Sans"/>
                <a:sym typeface="Open Sans"/>
              </a:rPr>
              <a:t>ЮНЕСКО-ның ашық білім беру ресурстары жөніндегі ұсынымдарынан</a:t>
            </a:r>
            <a:endParaRPr b="1" i="0" sz="14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0" i="0" lang="en" sz="1500" u="sng" cap="none" strike="noStrike">
                <a:solidFill>
                  <a:schemeClr val="hlink"/>
                </a:solidFill>
                <a:latin typeface="Open Sans"/>
                <a:ea typeface="Open Sans"/>
                <a:cs typeface="Open Sans"/>
                <a:sym typeface="Open Sans"/>
                <a:hlinkClick r:id="rId5"/>
              </a:rPr>
              <a:t>https://tinyurl.com/openedrec</a:t>
            </a:r>
            <a:r>
              <a:rPr b="0" i="0" lang="en" sz="1500" u="none" cap="none" strike="noStrike">
                <a:solidFill>
                  <a:srgbClr val="45BEDF"/>
                </a:solidFill>
                <a:latin typeface="Open Sans"/>
                <a:ea typeface="Open Sans"/>
                <a:cs typeface="Open Sans"/>
                <a:sym typeface="Open Sans"/>
              </a:rPr>
              <a:t> </a:t>
            </a:r>
            <a:endParaRPr b="1" i="0" sz="1400" u="none" cap="none" strike="noStrike">
              <a:solidFill>
                <a:srgbClr val="45BEDF"/>
              </a:solidFill>
              <a:latin typeface="Open Sans"/>
              <a:ea typeface="Open Sans"/>
              <a:cs typeface="Open Sans"/>
              <a:sym typeface="Open Sans"/>
            </a:endParaRPr>
          </a:p>
        </p:txBody>
      </p:sp>
      <p:sp>
        <p:nvSpPr>
          <p:cNvPr id="170" name="Google Shape;170;p10"/>
          <p:cNvSpPr txBox="1"/>
          <p:nvPr/>
        </p:nvSpPr>
        <p:spPr>
          <a:xfrm>
            <a:off x="383222" y="304022"/>
            <a:ext cx="26223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АБР</a:t>
            </a:r>
            <a:endParaRPr b="1" i="0" sz="23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 sz="1700" u="none" cap="none" strike="noStrike">
                <a:solidFill>
                  <a:srgbClr val="FFFFFF"/>
                </a:solidFill>
                <a:latin typeface="Open Sans"/>
                <a:ea typeface="Open Sans"/>
                <a:cs typeface="Open Sans"/>
                <a:sym typeface="Open Sans"/>
              </a:rPr>
              <a:t>негіздері</a:t>
            </a:r>
            <a:endParaRPr b="0" i="0" sz="1700" u="none" cap="none" strike="noStrike">
              <a:solidFill>
                <a:srgbClr val="FFFFFF"/>
              </a:solidFill>
              <a:latin typeface="Open Sans"/>
              <a:ea typeface="Open Sans"/>
              <a:cs typeface="Open Sans"/>
              <a:sym typeface="Open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74" name="Shape 174"/>
        <p:cNvGrpSpPr/>
        <p:nvPr/>
      </p:nvGrpSpPr>
      <p:grpSpPr>
        <a:xfrm>
          <a:off x="0" y="0"/>
          <a:ext cx="0" cy="0"/>
          <a:chOff x="0" y="0"/>
          <a:chExt cx="0" cy="0"/>
        </a:xfrm>
      </p:grpSpPr>
      <p:sp>
        <p:nvSpPr>
          <p:cNvPr id="175" name="Google Shape;175;p11"/>
          <p:cNvSpPr txBox="1"/>
          <p:nvPr/>
        </p:nvSpPr>
        <p:spPr>
          <a:xfrm>
            <a:off x="2095502" y="149303"/>
            <a:ext cx="6741900" cy="1416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000"/>
              <a:buFont typeface="Arial"/>
              <a:buNone/>
            </a:pPr>
            <a:r>
              <a:rPr b="1" i="0" lang="en" sz="2000" u="none" cap="none" strike="noStrike">
                <a:solidFill>
                  <a:srgbClr val="004993"/>
                </a:solidFill>
                <a:latin typeface="Open Sans"/>
                <a:ea typeface="Open Sans"/>
                <a:cs typeface="Open Sans"/>
                <a:sym typeface="Open Sans"/>
              </a:rPr>
              <a:t>Ашық білім беру </a:t>
            </a:r>
            <a:r>
              <a:rPr b="1" i="0" lang="en" sz="2000" u="none" cap="none" strike="noStrike">
                <a:solidFill>
                  <a:srgbClr val="45BEDF"/>
                </a:solidFill>
                <a:latin typeface="Open Sans"/>
                <a:ea typeface="Open Sans"/>
                <a:cs typeface="Open Sans"/>
                <a:sym typeface="Open Sans"/>
              </a:rPr>
              <a:t>=</a:t>
            </a:r>
            <a:r>
              <a:rPr b="1" i="0" lang="en" sz="2000" u="none" cap="none" strike="noStrike">
                <a:solidFill>
                  <a:srgbClr val="004993"/>
                </a:solidFill>
                <a:latin typeface="Open Sans"/>
                <a:ea typeface="Open Sans"/>
                <a:cs typeface="Open Sans"/>
                <a:sym typeface="Open Sans"/>
              </a:rPr>
              <a:t> Ашық білім беру ресурстары (АБР) </a:t>
            </a:r>
            <a:r>
              <a:rPr b="1" i="0" lang="en" sz="2000" u="none" cap="none" strike="noStrike">
                <a:solidFill>
                  <a:srgbClr val="45BEDF"/>
                </a:solidFill>
                <a:latin typeface="Open Sans"/>
                <a:ea typeface="Open Sans"/>
                <a:cs typeface="Open Sans"/>
                <a:sym typeface="Open Sans"/>
              </a:rPr>
              <a:t>+</a:t>
            </a:r>
            <a:r>
              <a:rPr b="1" i="0" lang="en" sz="2000" u="none" cap="none" strike="noStrike">
                <a:solidFill>
                  <a:srgbClr val="004993"/>
                </a:solidFill>
                <a:latin typeface="Open Sans"/>
                <a:ea typeface="Open Sans"/>
                <a:cs typeface="Open Sans"/>
                <a:sym typeface="Open Sans"/>
              </a:rPr>
              <a:t> тиісті педагогикалық әдістемелер </a:t>
            </a:r>
            <a:r>
              <a:rPr b="1" i="0" lang="en" sz="2000" u="none" cap="none" strike="noStrike">
                <a:solidFill>
                  <a:srgbClr val="45BEDF"/>
                </a:solidFill>
                <a:latin typeface="Open Sans"/>
                <a:ea typeface="Open Sans"/>
                <a:cs typeface="Open Sans"/>
                <a:sym typeface="Open Sans"/>
              </a:rPr>
              <a:t>+</a:t>
            </a:r>
            <a:r>
              <a:rPr b="1" i="0" lang="en" sz="2000" u="none" cap="none" strike="noStrike">
                <a:solidFill>
                  <a:srgbClr val="004993"/>
                </a:solidFill>
                <a:latin typeface="Open Sans"/>
                <a:ea typeface="Open Sans"/>
                <a:cs typeface="Open Sans"/>
                <a:sym typeface="Open Sans"/>
              </a:rPr>
              <a:t> оқытудың дұрыс тұжырымдалған мақсаттары </a:t>
            </a:r>
            <a:r>
              <a:rPr b="1" i="0" lang="en" sz="2000" u="none" cap="none" strike="noStrike">
                <a:solidFill>
                  <a:srgbClr val="45BEDF"/>
                </a:solidFill>
                <a:latin typeface="Open Sans"/>
                <a:ea typeface="Open Sans"/>
                <a:cs typeface="Open Sans"/>
                <a:sym typeface="Open Sans"/>
              </a:rPr>
              <a:t>+</a:t>
            </a:r>
            <a:r>
              <a:rPr b="1" i="0" lang="en" sz="2000" u="none" cap="none" strike="noStrike">
                <a:solidFill>
                  <a:srgbClr val="004993"/>
                </a:solidFill>
                <a:latin typeface="Open Sans"/>
                <a:ea typeface="Open Sans"/>
                <a:cs typeface="Open Sans"/>
                <a:sym typeface="Open Sans"/>
              </a:rPr>
              <a:t> оқу іс-шараларының әртүрлілігі </a:t>
            </a:r>
            <a:r>
              <a:rPr b="1" i="0" lang="en" sz="2000" u="none" cap="none" strike="noStrike">
                <a:solidFill>
                  <a:srgbClr val="45BEDF"/>
                </a:solidFill>
                <a:latin typeface="Open Sans"/>
                <a:ea typeface="Open Sans"/>
                <a:cs typeface="Open Sans"/>
                <a:sym typeface="Open Sans"/>
              </a:rPr>
              <a:t>= </a:t>
            </a:r>
            <a:endParaRPr b="1" i="0" sz="2000" u="none" cap="none" strike="noStrike">
              <a:solidFill>
                <a:srgbClr val="45BEDF"/>
              </a:solidFill>
              <a:latin typeface="Open Sans"/>
              <a:ea typeface="Open Sans"/>
              <a:cs typeface="Open Sans"/>
              <a:sym typeface="Open Sans"/>
            </a:endParaRPr>
          </a:p>
        </p:txBody>
      </p:sp>
      <p:sp>
        <p:nvSpPr>
          <p:cNvPr id="176" name="Google Shape;176;p1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7" name="Google Shape;177;p11"/>
          <p:cNvSpPr txBox="1"/>
          <p:nvPr/>
        </p:nvSpPr>
        <p:spPr>
          <a:xfrm>
            <a:off x="2054551" y="1808681"/>
            <a:ext cx="6350700" cy="16500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700"/>
              <a:buFont typeface="Arial"/>
              <a:buNone/>
            </a:pPr>
            <a:r>
              <a:rPr b="0" i="0" lang="en" sz="1700" u="none" cap="none" strike="noStrike">
                <a:solidFill>
                  <a:srgbClr val="004993"/>
                </a:solidFill>
                <a:latin typeface="Open Sans"/>
                <a:ea typeface="Open Sans"/>
                <a:cs typeface="Open Sans"/>
                <a:sym typeface="Open Sans"/>
              </a:rPr>
              <a:t>"оқытушыларды да, білім алушыларды да әртүрлі және инклюзивті білім қоғамдарының мүшелері ретінде білім беру процестерінің белсенді қатысушылары және контент жасаушылар болуға тарту үшін инновациялық педагогикалық мүмкіндіктердің кең спектрі".</a:t>
            </a:r>
            <a:endParaRPr b="0" i="0" sz="1600" u="none" cap="none" strike="noStrike">
              <a:solidFill>
                <a:srgbClr val="000000"/>
              </a:solidFill>
              <a:latin typeface="Arial"/>
              <a:ea typeface="Arial"/>
              <a:cs typeface="Arial"/>
              <a:sym typeface="Arial"/>
            </a:endParaRPr>
          </a:p>
        </p:txBody>
      </p:sp>
      <p:pic>
        <p:nvPicPr>
          <p:cNvPr id="178" name="Google Shape;178;p11"/>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cxnSp>
        <p:nvCxnSpPr>
          <p:cNvPr id="179" name="Google Shape;179;p11"/>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180" name="Google Shape;180;p11"/>
          <p:cNvPicPr preferRelativeResize="0"/>
          <p:nvPr/>
        </p:nvPicPr>
        <p:blipFill rotWithShape="1">
          <a:blip r:embed="rId4">
            <a:alphaModFix/>
          </a:blip>
          <a:srcRect b="0" l="0" r="0" t="0"/>
          <a:stretch/>
        </p:blipFill>
        <p:spPr>
          <a:xfrm>
            <a:off x="192058" y="207375"/>
            <a:ext cx="1711881" cy="1299601"/>
          </a:xfrm>
          <a:prstGeom prst="rect">
            <a:avLst/>
          </a:prstGeom>
          <a:noFill/>
          <a:ln>
            <a:noFill/>
          </a:ln>
        </p:spPr>
      </p:pic>
      <p:sp>
        <p:nvSpPr>
          <p:cNvPr id="181" name="Google Shape;181;p11"/>
          <p:cNvSpPr txBox="1"/>
          <p:nvPr/>
        </p:nvSpPr>
        <p:spPr>
          <a:xfrm>
            <a:off x="1903950" y="3862375"/>
            <a:ext cx="7125000" cy="63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 sz="1400" u="none" cap="none" strike="noStrike">
                <a:solidFill>
                  <a:srgbClr val="45BEDF"/>
                </a:solidFill>
                <a:latin typeface="Open Sans"/>
                <a:ea typeface="Open Sans"/>
                <a:cs typeface="Open Sans"/>
                <a:sym typeface="Open Sans"/>
              </a:rPr>
              <a:t>ЮНЕСКО-ның ашық білім беру ресурстары жөніндегі ұсынымдарынан</a:t>
            </a:r>
            <a:endParaRPr b="1" i="0" sz="14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0" i="0" lang="en" sz="1500" u="sng" cap="none" strike="noStrike">
                <a:solidFill>
                  <a:schemeClr val="hlink"/>
                </a:solidFill>
                <a:latin typeface="Open Sans"/>
                <a:ea typeface="Open Sans"/>
                <a:cs typeface="Open Sans"/>
                <a:sym typeface="Open Sans"/>
                <a:hlinkClick r:id="rId5"/>
              </a:rPr>
              <a:t>https://tinyurl.com/openedrec</a:t>
            </a:r>
            <a:r>
              <a:rPr b="0" i="0" lang="en" sz="1500" u="none" cap="none" strike="noStrike">
                <a:solidFill>
                  <a:srgbClr val="45BEDF"/>
                </a:solidFill>
                <a:latin typeface="Open Sans"/>
                <a:ea typeface="Open Sans"/>
                <a:cs typeface="Open Sans"/>
                <a:sym typeface="Open Sans"/>
              </a:rPr>
              <a:t> </a:t>
            </a:r>
            <a:endParaRPr b="1" i="0" sz="1400" u="none" cap="none" strike="noStrike">
              <a:solidFill>
                <a:srgbClr val="45BEDF"/>
              </a:solidFill>
              <a:latin typeface="Open Sans"/>
              <a:ea typeface="Open Sans"/>
              <a:cs typeface="Open Sans"/>
              <a:sym typeface="Open Sans"/>
            </a:endParaRPr>
          </a:p>
        </p:txBody>
      </p:sp>
      <p:sp>
        <p:nvSpPr>
          <p:cNvPr id="182" name="Google Shape;182;p11"/>
          <p:cNvSpPr txBox="1"/>
          <p:nvPr/>
        </p:nvSpPr>
        <p:spPr>
          <a:xfrm>
            <a:off x="383222" y="304022"/>
            <a:ext cx="26223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АБР</a:t>
            </a:r>
            <a:endParaRPr b="1" i="0" sz="23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 sz="1700" u="none" cap="none" strike="noStrike">
                <a:solidFill>
                  <a:srgbClr val="FFFFFF"/>
                </a:solidFill>
                <a:latin typeface="Open Sans"/>
                <a:ea typeface="Open Sans"/>
                <a:cs typeface="Open Sans"/>
                <a:sym typeface="Open Sans"/>
              </a:rPr>
              <a:t>негіздері</a:t>
            </a:r>
            <a:endParaRPr b="0" i="0" sz="1700" u="none" cap="none" strike="noStrike">
              <a:solidFill>
                <a:srgbClr val="FFFFFF"/>
              </a:solidFill>
              <a:latin typeface="Open Sans"/>
              <a:ea typeface="Open Sans"/>
              <a:cs typeface="Open Sans"/>
              <a:sym typeface="Open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86" name="Shape 186"/>
        <p:cNvGrpSpPr/>
        <p:nvPr/>
      </p:nvGrpSpPr>
      <p:grpSpPr>
        <a:xfrm>
          <a:off x="0" y="0"/>
          <a:ext cx="0" cy="0"/>
          <a:chOff x="0" y="0"/>
          <a:chExt cx="0" cy="0"/>
        </a:xfrm>
      </p:grpSpPr>
      <p:sp>
        <p:nvSpPr>
          <p:cNvPr id="187" name="Google Shape;187;p12"/>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8" name="Google Shape;188;p12"/>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9" name="Google Shape;189;p12"/>
          <p:cNvSpPr txBox="1"/>
          <p:nvPr/>
        </p:nvSpPr>
        <p:spPr>
          <a:xfrm>
            <a:off x="3089100" y="80100"/>
            <a:ext cx="6054900" cy="4314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1000"/>
              </a:spcBef>
              <a:spcAft>
                <a:spcPts val="0"/>
              </a:spcAft>
              <a:buClr>
                <a:srgbClr val="000000"/>
              </a:buClr>
              <a:buSzPts val="1400"/>
              <a:buFont typeface="Arial"/>
              <a:buNone/>
            </a:pPr>
            <a:r>
              <a:rPr b="1" i="0" lang="en" sz="1300" u="none" cap="none" strike="noStrike">
                <a:solidFill>
                  <a:srgbClr val="004993"/>
                </a:solidFill>
                <a:latin typeface="Open Sans"/>
                <a:ea typeface="Open Sans"/>
                <a:cs typeface="Open Sans"/>
                <a:sym typeface="Open Sans"/>
              </a:rPr>
              <a:t>Тұрақты қол жетімділікті қамтамасыз ету:</a:t>
            </a:r>
            <a:r>
              <a:rPr b="0" i="0" lang="en" sz="1300" u="none" cap="none" strike="noStrike">
                <a:solidFill>
                  <a:srgbClr val="004993"/>
                </a:solidFill>
                <a:latin typeface="Open Sans"/>
                <a:ea typeface="Open Sans"/>
                <a:cs typeface="Open Sans"/>
                <a:sym typeface="Open Sans"/>
              </a:rPr>
              <a:t> Студенттер курсты аяқтағаннан кейін де ресурстарға қол жеткізе алады.</a:t>
            </a:r>
            <a:endParaRPr b="0" i="0" sz="1500" u="none" cap="none" strike="noStrike">
              <a:solidFill>
                <a:srgbClr val="000000"/>
              </a:solidFill>
              <a:latin typeface="Arial"/>
              <a:ea typeface="Arial"/>
              <a:cs typeface="Arial"/>
              <a:sym typeface="Arial"/>
            </a:endParaRPr>
          </a:p>
          <a:p>
            <a:pPr indent="0" lvl="0" marL="0" marR="0" rtl="0" algn="l">
              <a:lnSpc>
                <a:spcPct val="100000"/>
              </a:lnSpc>
              <a:spcBef>
                <a:spcPts val="1000"/>
              </a:spcBef>
              <a:spcAft>
                <a:spcPts val="0"/>
              </a:spcAft>
              <a:buClr>
                <a:srgbClr val="000000"/>
              </a:buClr>
              <a:buSzPts val="1400"/>
              <a:buFont typeface="Arial"/>
              <a:buNone/>
            </a:pPr>
            <a:r>
              <a:rPr b="1" i="0" lang="en" sz="1300" u="none" cap="none" strike="noStrike">
                <a:solidFill>
                  <a:srgbClr val="004993"/>
                </a:solidFill>
                <a:latin typeface="Open Sans"/>
                <a:ea typeface="Open Sans"/>
                <a:cs typeface="Open Sans"/>
                <a:sym typeface="Open Sans"/>
              </a:rPr>
              <a:t>Қатысуды қолдау: </a:t>
            </a:r>
            <a:r>
              <a:rPr b="0" i="0" lang="en" sz="1300" u="none" cap="none" strike="noStrike">
                <a:solidFill>
                  <a:srgbClr val="004993"/>
                </a:solidFill>
                <a:latin typeface="Open Sans"/>
                <a:ea typeface="Open Sans"/>
                <a:cs typeface="Open Sans"/>
                <a:sym typeface="Open Sans"/>
              </a:rPr>
              <a:t>ашық білім беру ресурстары (АБР) әртүрлі деңгейдегі профильді, жағдайларды және қажеттіліктерді ескере отырып, студенттердің қажеттіліктеріне бейімделуі мүмкін.</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en" sz="1300" u="none" cap="none" strike="noStrike">
                <a:solidFill>
                  <a:srgbClr val="004993"/>
                </a:solidFill>
                <a:latin typeface="Open Sans"/>
                <a:ea typeface="Open Sans"/>
                <a:cs typeface="Open Sans"/>
                <a:sym typeface="Open Sans"/>
              </a:rPr>
              <a:t>Оқытудағы әртүрлілікті ілгерілету:</a:t>
            </a:r>
            <a:r>
              <a:rPr b="0" i="0" lang="en" sz="1300" u="none" cap="none" strike="noStrike">
                <a:solidFill>
                  <a:srgbClr val="004993"/>
                </a:solidFill>
                <a:latin typeface="Open Sans"/>
                <a:ea typeface="Open Sans"/>
                <a:cs typeface="Open Sans"/>
                <a:sym typeface="Open Sans"/>
              </a:rPr>
              <a:t> кез келген уақытта кез келген жерден (қайта пайдалану мүмкіндігін жете бағалау керек), сондай-ақ әртүрлі құрылғылар мен форматтардан ашық білім беру ресурстарын (АБР) қайта пайдалану мүмкіндіктерін қамтамасыз ету. АББР сонымен қатар бейресми және ресмилігі аз оқыту параметрлерін қолдайды.</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en" sz="1300" u="none" cap="none" strike="noStrike">
                <a:solidFill>
                  <a:srgbClr val="004993"/>
                </a:solidFill>
                <a:latin typeface="Open Sans"/>
                <a:ea typeface="Open Sans"/>
                <a:cs typeface="Open Sans"/>
                <a:sym typeface="Open Sans"/>
              </a:rPr>
              <a:t>Өмір бойы білім алуға жәрдемдесу:</a:t>
            </a:r>
            <a:r>
              <a:rPr b="0" i="0" lang="en" sz="1300" u="none" cap="none" strike="noStrike">
                <a:solidFill>
                  <a:srgbClr val="004993"/>
                </a:solidFill>
                <a:latin typeface="Open Sans"/>
                <a:ea typeface="Open Sans"/>
                <a:cs typeface="Open Sans"/>
                <a:sym typeface="Open Sans"/>
              </a:rPr>
              <a:t> Ашық білім беру ресурстары (АБР) бір нәрсені үйренуге немесе ақпаратты есте сақтауға ниет қашан пайда болатынына қарамастан кез келген жастағы адамдар үшін кез келген уақытта қол жетімді.</a:t>
            </a:r>
            <a:endParaRPr b="0" i="0" sz="15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en" sz="1300" u="none" cap="none" strike="noStrike">
                <a:solidFill>
                  <a:srgbClr val="004993"/>
                </a:solidFill>
                <a:latin typeface="Open Sans"/>
                <a:ea typeface="Open Sans"/>
                <a:cs typeface="Open Sans"/>
                <a:sym typeface="Open Sans"/>
              </a:rPr>
              <a:t>Шығындарды үнемдеу: </a:t>
            </a:r>
            <a:r>
              <a:rPr b="0" i="0" lang="en" sz="1300" u="none" cap="none" strike="noStrike">
                <a:solidFill>
                  <a:srgbClr val="004993"/>
                </a:solidFill>
                <a:latin typeface="Open Sans"/>
                <a:ea typeface="Open Sans"/>
                <a:cs typeface="Open Sans"/>
                <a:sym typeface="Open Sans"/>
              </a:rPr>
              <a:t>Жоғары бағалар студенттерге белгілі бір жарияланымдардың одан да ескі нұсқаларын қолдануға әкелуі мүмкін; АБР бұған жол бермейді.</a:t>
            </a:r>
            <a:endParaRPr b="0" i="0" sz="1500" u="none" cap="none" strike="noStrike">
              <a:solidFill>
                <a:srgbClr val="000000"/>
              </a:solidFill>
              <a:latin typeface="Arial"/>
              <a:ea typeface="Arial"/>
              <a:cs typeface="Arial"/>
              <a:sym typeface="Arial"/>
            </a:endParaRPr>
          </a:p>
        </p:txBody>
      </p:sp>
      <p:sp>
        <p:nvSpPr>
          <p:cNvPr id="190" name="Google Shape;190;p12"/>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1" name="Google Shape;191;p12"/>
          <p:cNvSpPr txBox="1"/>
          <p:nvPr/>
        </p:nvSpPr>
        <p:spPr>
          <a:xfrm>
            <a:off x="0" y="1591050"/>
            <a:ext cx="2891700" cy="12930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100"/>
              <a:buFont typeface="Arial"/>
              <a:buNone/>
            </a:pPr>
            <a:r>
              <a:rPr b="1" i="0" lang="en" sz="2100" u="none" cap="none" strike="noStrike">
                <a:solidFill>
                  <a:schemeClr val="lt1"/>
                </a:solidFill>
                <a:latin typeface="Open Sans"/>
                <a:ea typeface="Open Sans"/>
                <a:cs typeface="Open Sans"/>
                <a:sym typeface="Open Sans"/>
              </a:rPr>
              <a:t>Ашық білім берудің </a:t>
            </a:r>
            <a:r>
              <a:rPr b="1" i="0" lang="en" sz="2100" u="none" cap="none" strike="noStrike">
                <a:solidFill>
                  <a:srgbClr val="FFDE59"/>
                </a:solidFill>
                <a:latin typeface="Open Sans"/>
                <a:ea typeface="Open Sans"/>
                <a:cs typeface="Open Sans"/>
                <a:sym typeface="Open Sans"/>
              </a:rPr>
              <a:t>студенттер үшін </a:t>
            </a:r>
            <a:r>
              <a:rPr b="1" i="0" lang="en" sz="2100" u="none" cap="none" strike="noStrike">
                <a:solidFill>
                  <a:schemeClr val="lt1"/>
                </a:solidFill>
                <a:latin typeface="Open Sans"/>
                <a:ea typeface="Open Sans"/>
                <a:cs typeface="Open Sans"/>
                <a:sym typeface="Open Sans"/>
              </a:rPr>
              <a:t>артықшылықтары</a:t>
            </a:r>
            <a:r>
              <a:rPr b="1" i="0" lang="en" sz="2700" u="none" cap="none" strike="noStrike">
                <a:solidFill>
                  <a:schemeClr val="lt1"/>
                </a:solidFill>
                <a:latin typeface="Open Sans"/>
                <a:ea typeface="Open Sans"/>
                <a:cs typeface="Open Sans"/>
                <a:sym typeface="Open Sans"/>
              </a:rPr>
              <a:t> </a:t>
            </a:r>
            <a:endParaRPr b="1" i="0" sz="2700" u="none" cap="none" strike="noStrike">
              <a:solidFill>
                <a:schemeClr val="lt1"/>
              </a:solidFill>
              <a:latin typeface="Open Sans"/>
              <a:ea typeface="Open Sans"/>
              <a:cs typeface="Open Sans"/>
              <a:sym typeface="Open Sans"/>
            </a:endParaRPr>
          </a:p>
        </p:txBody>
      </p:sp>
      <p:cxnSp>
        <p:nvCxnSpPr>
          <p:cNvPr id="192" name="Google Shape;192;p12"/>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193" name="Google Shape;193;p12"/>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97" name="Shape 197"/>
        <p:cNvGrpSpPr/>
        <p:nvPr/>
      </p:nvGrpSpPr>
      <p:grpSpPr>
        <a:xfrm>
          <a:off x="0" y="0"/>
          <a:ext cx="0" cy="0"/>
          <a:chOff x="0" y="0"/>
          <a:chExt cx="0" cy="0"/>
        </a:xfrm>
      </p:grpSpPr>
      <p:sp>
        <p:nvSpPr>
          <p:cNvPr id="198" name="Google Shape;198;p13"/>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9" name="Google Shape;199;p13"/>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0" name="Google Shape;200;p13"/>
          <p:cNvSpPr txBox="1"/>
          <p:nvPr/>
        </p:nvSpPr>
        <p:spPr>
          <a:xfrm>
            <a:off x="3214225" y="1149550"/>
            <a:ext cx="5439300" cy="2216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i="0" lang="en" sz="3000" u="none" cap="none" strike="noStrike">
                <a:solidFill>
                  <a:srgbClr val="004993"/>
                </a:solidFill>
                <a:latin typeface="Open Sans"/>
                <a:ea typeface="Open Sans"/>
                <a:cs typeface="Open Sans"/>
                <a:sym typeface="Open Sans"/>
              </a:rPr>
              <a:t>Тұрақты қолжетімділікті қамтамасыз ету:</a:t>
            </a:r>
            <a:br>
              <a:rPr b="1" i="0" lang="en" sz="3000" u="none" cap="none" strike="noStrike">
                <a:solidFill>
                  <a:srgbClr val="004993"/>
                </a:solidFill>
                <a:latin typeface="Open Sans"/>
                <a:ea typeface="Open Sans"/>
                <a:cs typeface="Open Sans"/>
                <a:sym typeface="Open Sans"/>
              </a:rPr>
            </a:br>
            <a:r>
              <a:rPr b="0" i="0" lang="en" sz="2400" u="none" cap="none" strike="noStrike">
                <a:solidFill>
                  <a:srgbClr val="004993"/>
                </a:solidFill>
                <a:latin typeface="Open Sans"/>
                <a:ea typeface="Open Sans"/>
                <a:cs typeface="Open Sans"/>
                <a:sym typeface="Open Sans"/>
              </a:rPr>
              <a:t>Студенттер өз курсын аяқтағаннан кейін де ресурстарға қол жеткізе алады.</a:t>
            </a:r>
            <a:endParaRPr b="0" i="0" sz="1600" u="none" cap="none" strike="noStrike">
              <a:solidFill>
                <a:srgbClr val="000000"/>
              </a:solidFill>
              <a:latin typeface="Arial"/>
              <a:ea typeface="Arial"/>
              <a:cs typeface="Arial"/>
              <a:sym typeface="Arial"/>
            </a:endParaRPr>
          </a:p>
        </p:txBody>
      </p:sp>
      <p:cxnSp>
        <p:nvCxnSpPr>
          <p:cNvPr id="201" name="Google Shape;201;p13"/>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02" name="Google Shape;202;p13"/>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03" name="Google Shape;203;p13"/>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4" name="Google Shape;204;p13"/>
          <p:cNvSpPr txBox="1"/>
          <p:nvPr/>
        </p:nvSpPr>
        <p:spPr>
          <a:xfrm>
            <a:off x="0" y="1591050"/>
            <a:ext cx="2891700" cy="12930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100"/>
              <a:buFont typeface="Arial"/>
              <a:buNone/>
            </a:pPr>
            <a:r>
              <a:rPr b="1" i="0" lang="en" sz="2100" u="none" cap="none" strike="noStrike">
                <a:solidFill>
                  <a:schemeClr val="lt1"/>
                </a:solidFill>
                <a:latin typeface="Open Sans"/>
                <a:ea typeface="Open Sans"/>
                <a:cs typeface="Open Sans"/>
                <a:sym typeface="Open Sans"/>
              </a:rPr>
              <a:t>Ашық білім берудің </a:t>
            </a:r>
            <a:r>
              <a:rPr b="1" i="0" lang="en" sz="2100" u="none" cap="none" strike="noStrike">
                <a:solidFill>
                  <a:srgbClr val="FFDE59"/>
                </a:solidFill>
                <a:latin typeface="Open Sans"/>
                <a:ea typeface="Open Sans"/>
                <a:cs typeface="Open Sans"/>
                <a:sym typeface="Open Sans"/>
              </a:rPr>
              <a:t>студенттер үшін </a:t>
            </a:r>
            <a:r>
              <a:rPr b="1" i="0" lang="en" sz="2100" u="none" cap="none" strike="noStrike">
                <a:solidFill>
                  <a:schemeClr val="lt1"/>
                </a:solidFill>
                <a:latin typeface="Open Sans"/>
                <a:ea typeface="Open Sans"/>
                <a:cs typeface="Open Sans"/>
                <a:sym typeface="Open Sans"/>
              </a:rPr>
              <a:t>артықшылықтары</a:t>
            </a:r>
            <a:r>
              <a:rPr b="1" i="0" lang="en" sz="2700" u="none" cap="none" strike="noStrike">
                <a:solidFill>
                  <a:schemeClr val="lt1"/>
                </a:solidFill>
                <a:latin typeface="Open Sans"/>
                <a:ea typeface="Open Sans"/>
                <a:cs typeface="Open Sans"/>
                <a:sym typeface="Open Sans"/>
              </a:rPr>
              <a:t> </a:t>
            </a:r>
            <a:endParaRPr b="1" i="0" sz="2700" u="none" cap="none" strike="noStrike">
              <a:solidFill>
                <a:schemeClr val="lt1"/>
              </a:solidFill>
              <a:latin typeface="Open Sans"/>
              <a:ea typeface="Open Sans"/>
              <a:cs typeface="Open Sans"/>
              <a:sym typeface="Open San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08" name="Shape 208"/>
        <p:cNvGrpSpPr/>
        <p:nvPr/>
      </p:nvGrpSpPr>
      <p:grpSpPr>
        <a:xfrm>
          <a:off x="0" y="0"/>
          <a:ext cx="0" cy="0"/>
          <a:chOff x="0" y="0"/>
          <a:chExt cx="0" cy="0"/>
        </a:xfrm>
      </p:grpSpPr>
      <p:sp>
        <p:nvSpPr>
          <p:cNvPr id="209" name="Google Shape;209;p14"/>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0" name="Google Shape;210;p1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1" name="Google Shape;211;p14"/>
          <p:cNvSpPr txBox="1"/>
          <p:nvPr/>
        </p:nvSpPr>
        <p:spPr>
          <a:xfrm>
            <a:off x="3202900" y="826300"/>
            <a:ext cx="5450700" cy="2862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i="0" lang="en" sz="3000" u="none" cap="none" strike="noStrike">
                <a:solidFill>
                  <a:srgbClr val="004993"/>
                </a:solidFill>
                <a:latin typeface="Open Sans"/>
                <a:ea typeface="Open Sans"/>
                <a:cs typeface="Open Sans"/>
                <a:sym typeface="Open Sans"/>
              </a:rPr>
              <a:t>Қатысуды қолдау:</a:t>
            </a:r>
            <a:br>
              <a:rPr b="0" i="0" lang="en" sz="3300" u="none" cap="none" strike="noStrike">
                <a:solidFill>
                  <a:srgbClr val="004993"/>
                </a:solidFill>
                <a:latin typeface="Open Sans"/>
                <a:ea typeface="Open Sans"/>
                <a:cs typeface="Open Sans"/>
                <a:sym typeface="Open Sans"/>
              </a:rPr>
            </a:br>
            <a:r>
              <a:rPr b="0" i="0" lang="en" sz="2400" u="none" cap="none" strike="noStrike">
                <a:solidFill>
                  <a:srgbClr val="004993"/>
                </a:solidFill>
                <a:latin typeface="Open Sans"/>
                <a:ea typeface="Open Sans"/>
                <a:cs typeface="Open Sans"/>
                <a:sym typeface="Open Sans"/>
              </a:rPr>
              <a:t>Ашық білім беру ресурстары (АБР) әртүрлі деңгейдегі профильді, жағдайларды және қажеттіліктерді ескере отырып, студенттердің қажеттіліктеріне бейімделуі мүмкін.</a:t>
            </a:r>
            <a:endParaRPr b="0" i="0" sz="1600" u="none" cap="none" strike="noStrike">
              <a:solidFill>
                <a:srgbClr val="000000"/>
              </a:solidFill>
              <a:latin typeface="Arial"/>
              <a:ea typeface="Arial"/>
              <a:cs typeface="Arial"/>
              <a:sym typeface="Arial"/>
            </a:endParaRPr>
          </a:p>
        </p:txBody>
      </p:sp>
      <p:cxnSp>
        <p:nvCxnSpPr>
          <p:cNvPr id="212" name="Google Shape;212;p14"/>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13" name="Google Shape;213;p14"/>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14" name="Google Shape;214;p14"/>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5" name="Google Shape;215;p14"/>
          <p:cNvSpPr txBox="1"/>
          <p:nvPr/>
        </p:nvSpPr>
        <p:spPr>
          <a:xfrm>
            <a:off x="0" y="1591050"/>
            <a:ext cx="2891700" cy="12930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100"/>
              <a:buFont typeface="Arial"/>
              <a:buNone/>
            </a:pPr>
            <a:r>
              <a:rPr b="1" i="0" lang="en" sz="2100" u="none" cap="none" strike="noStrike">
                <a:solidFill>
                  <a:schemeClr val="lt1"/>
                </a:solidFill>
                <a:latin typeface="Open Sans"/>
                <a:ea typeface="Open Sans"/>
                <a:cs typeface="Open Sans"/>
                <a:sym typeface="Open Sans"/>
              </a:rPr>
              <a:t>Ашық білім берудің </a:t>
            </a:r>
            <a:r>
              <a:rPr b="1" i="0" lang="en" sz="2100" u="none" cap="none" strike="noStrike">
                <a:solidFill>
                  <a:srgbClr val="FFDE59"/>
                </a:solidFill>
                <a:latin typeface="Open Sans"/>
                <a:ea typeface="Open Sans"/>
                <a:cs typeface="Open Sans"/>
                <a:sym typeface="Open Sans"/>
              </a:rPr>
              <a:t>студенттер үшін </a:t>
            </a:r>
            <a:r>
              <a:rPr b="1" i="0" lang="en" sz="2100" u="none" cap="none" strike="noStrike">
                <a:solidFill>
                  <a:schemeClr val="lt1"/>
                </a:solidFill>
                <a:latin typeface="Open Sans"/>
                <a:ea typeface="Open Sans"/>
                <a:cs typeface="Open Sans"/>
                <a:sym typeface="Open Sans"/>
              </a:rPr>
              <a:t>артықшылықтары</a:t>
            </a:r>
            <a:r>
              <a:rPr b="1" i="0" lang="en" sz="2700" u="none" cap="none" strike="noStrike">
                <a:solidFill>
                  <a:schemeClr val="lt1"/>
                </a:solidFill>
                <a:latin typeface="Open Sans"/>
                <a:ea typeface="Open Sans"/>
                <a:cs typeface="Open Sans"/>
                <a:sym typeface="Open Sans"/>
              </a:rPr>
              <a:t> </a:t>
            </a:r>
            <a:endParaRPr b="1" i="0" sz="2700" u="none" cap="none" strike="noStrike">
              <a:solidFill>
                <a:schemeClr val="lt1"/>
              </a:solidFill>
              <a:latin typeface="Open Sans"/>
              <a:ea typeface="Open Sans"/>
              <a:cs typeface="Open Sans"/>
              <a:sym typeface="Open Sans"/>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19" name="Shape 219"/>
        <p:cNvGrpSpPr/>
        <p:nvPr/>
      </p:nvGrpSpPr>
      <p:grpSpPr>
        <a:xfrm>
          <a:off x="0" y="0"/>
          <a:ext cx="0" cy="0"/>
          <a:chOff x="0" y="0"/>
          <a:chExt cx="0" cy="0"/>
        </a:xfrm>
      </p:grpSpPr>
      <p:sp>
        <p:nvSpPr>
          <p:cNvPr id="220" name="Google Shape;220;p15"/>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1" name="Google Shape;221;p15"/>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2" name="Google Shape;222;p15"/>
          <p:cNvSpPr txBox="1"/>
          <p:nvPr/>
        </p:nvSpPr>
        <p:spPr>
          <a:xfrm>
            <a:off x="3208575" y="410650"/>
            <a:ext cx="5777100" cy="3694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i="0" lang="en" sz="3000" u="none" cap="none" strike="noStrike">
                <a:solidFill>
                  <a:srgbClr val="004993"/>
                </a:solidFill>
                <a:latin typeface="Open Sans"/>
                <a:ea typeface="Open Sans"/>
                <a:cs typeface="Open Sans"/>
                <a:sym typeface="Open Sans"/>
              </a:rPr>
              <a:t>Оқытудағы әртүрлілікті ілгерілету:</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4993"/>
                </a:solidFill>
                <a:latin typeface="Open Sans"/>
                <a:ea typeface="Open Sans"/>
                <a:cs typeface="Open Sans"/>
                <a:sym typeface="Open Sans"/>
              </a:rPr>
              <a:t>Кез келген уақытта кез келген жерден (қайта пайдалану мүмкіндігін жете бағалау керек), сондай-ақ әртүрлі құрылғылар мен форматтардан ашық білім беру ресурстарын (АБР) қайта пайдалану мүмкіндіктерін қамтамасыз ету.</a:t>
            </a:r>
            <a:endParaRPr b="0" i="0" sz="1600" u="none" cap="none" strike="noStrike">
              <a:solidFill>
                <a:srgbClr val="000000"/>
              </a:solidFill>
              <a:latin typeface="Arial"/>
              <a:ea typeface="Arial"/>
              <a:cs typeface="Arial"/>
              <a:sym typeface="Arial"/>
            </a:endParaRPr>
          </a:p>
        </p:txBody>
      </p:sp>
      <p:cxnSp>
        <p:nvCxnSpPr>
          <p:cNvPr id="223" name="Google Shape;223;p15"/>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24" name="Google Shape;224;p15"/>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25" name="Google Shape;225;p15"/>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6" name="Google Shape;226;p15"/>
          <p:cNvSpPr txBox="1"/>
          <p:nvPr/>
        </p:nvSpPr>
        <p:spPr>
          <a:xfrm>
            <a:off x="0" y="1591050"/>
            <a:ext cx="2891700" cy="12930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100"/>
              <a:buFont typeface="Arial"/>
              <a:buNone/>
            </a:pPr>
            <a:r>
              <a:rPr b="1" i="0" lang="en" sz="2100" u="none" cap="none" strike="noStrike">
                <a:solidFill>
                  <a:schemeClr val="lt1"/>
                </a:solidFill>
                <a:latin typeface="Open Sans"/>
                <a:ea typeface="Open Sans"/>
                <a:cs typeface="Open Sans"/>
                <a:sym typeface="Open Sans"/>
              </a:rPr>
              <a:t>Ашық білім берудің </a:t>
            </a:r>
            <a:r>
              <a:rPr b="1" i="0" lang="en" sz="2100" u="none" cap="none" strike="noStrike">
                <a:solidFill>
                  <a:srgbClr val="FFDE59"/>
                </a:solidFill>
                <a:latin typeface="Open Sans"/>
                <a:ea typeface="Open Sans"/>
                <a:cs typeface="Open Sans"/>
                <a:sym typeface="Open Sans"/>
              </a:rPr>
              <a:t>студенттер үшін </a:t>
            </a:r>
            <a:r>
              <a:rPr b="1" i="0" lang="en" sz="2100" u="none" cap="none" strike="noStrike">
                <a:solidFill>
                  <a:schemeClr val="lt1"/>
                </a:solidFill>
                <a:latin typeface="Open Sans"/>
                <a:ea typeface="Open Sans"/>
                <a:cs typeface="Open Sans"/>
                <a:sym typeface="Open Sans"/>
              </a:rPr>
              <a:t>артықшылықтары</a:t>
            </a:r>
            <a:r>
              <a:rPr b="1" i="0" lang="en" sz="2700" u="none" cap="none" strike="noStrike">
                <a:solidFill>
                  <a:schemeClr val="lt1"/>
                </a:solidFill>
                <a:latin typeface="Open Sans"/>
                <a:ea typeface="Open Sans"/>
                <a:cs typeface="Open Sans"/>
                <a:sym typeface="Open Sans"/>
              </a:rPr>
              <a:t> </a:t>
            </a:r>
            <a:endParaRPr b="1" i="0" sz="2700" u="none" cap="none" strike="noStrike">
              <a:solidFill>
                <a:schemeClr val="lt1"/>
              </a:solidFill>
              <a:latin typeface="Open Sans"/>
              <a:ea typeface="Open Sans"/>
              <a:cs typeface="Open Sans"/>
              <a:sym typeface="Open Sans"/>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30" name="Shape 230"/>
        <p:cNvGrpSpPr/>
        <p:nvPr/>
      </p:nvGrpSpPr>
      <p:grpSpPr>
        <a:xfrm>
          <a:off x="0" y="0"/>
          <a:ext cx="0" cy="0"/>
          <a:chOff x="0" y="0"/>
          <a:chExt cx="0" cy="0"/>
        </a:xfrm>
      </p:grpSpPr>
      <p:sp>
        <p:nvSpPr>
          <p:cNvPr id="231" name="Google Shape;231;p16"/>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2" name="Google Shape;232;p16"/>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3" name="Google Shape;233;p16"/>
          <p:cNvSpPr txBox="1"/>
          <p:nvPr/>
        </p:nvSpPr>
        <p:spPr>
          <a:xfrm>
            <a:off x="3208575" y="410650"/>
            <a:ext cx="5445000" cy="3694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i="0" lang="en" sz="3000" u="none" cap="none" strike="noStrike">
                <a:solidFill>
                  <a:srgbClr val="004993"/>
                </a:solidFill>
                <a:latin typeface="Open Sans"/>
                <a:ea typeface="Open Sans"/>
                <a:cs typeface="Open Sans"/>
                <a:sym typeface="Open Sans"/>
              </a:rPr>
              <a:t>Өмір бойы білім алуға жәрдемдесу: </a:t>
            </a:r>
            <a:br>
              <a:rPr b="0" i="0" lang="en" sz="3300" u="none" cap="none" strike="noStrike">
                <a:solidFill>
                  <a:srgbClr val="004993"/>
                </a:solidFill>
                <a:latin typeface="Open Sans"/>
                <a:ea typeface="Open Sans"/>
                <a:cs typeface="Open Sans"/>
                <a:sym typeface="Open Sans"/>
              </a:rPr>
            </a:br>
            <a:r>
              <a:rPr b="0" i="0" lang="en" sz="2400" u="none" cap="none" strike="noStrike">
                <a:solidFill>
                  <a:srgbClr val="004993"/>
                </a:solidFill>
                <a:latin typeface="Open Sans"/>
                <a:ea typeface="Open Sans"/>
                <a:cs typeface="Open Sans"/>
                <a:sym typeface="Open Sans"/>
              </a:rPr>
              <a:t>Ашық білім беру ресурстары (АБР) бір нәрсені үйренуге немесе ақпаратты есте сақтауға ниет қашан пайда болатынына қарамастан кез келген жастағы адамдар үшін кез келген уақытта қол жетімді.</a:t>
            </a:r>
            <a:endParaRPr b="0" i="0" sz="1600" u="none" cap="none" strike="noStrike">
              <a:solidFill>
                <a:srgbClr val="000000"/>
              </a:solidFill>
              <a:latin typeface="Arial"/>
              <a:ea typeface="Arial"/>
              <a:cs typeface="Arial"/>
              <a:sym typeface="Arial"/>
            </a:endParaRPr>
          </a:p>
        </p:txBody>
      </p:sp>
      <p:cxnSp>
        <p:nvCxnSpPr>
          <p:cNvPr id="234" name="Google Shape;234;p16"/>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35" name="Google Shape;235;p16"/>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36" name="Google Shape;236;p16"/>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7" name="Google Shape;237;p16"/>
          <p:cNvSpPr txBox="1"/>
          <p:nvPr/>
        </p:nvSpPr>
        <p:spPr>
          <a:xfrm>
            <a:off x="0" y="1591050"/>
            <a:ext cx="2891700" cy="12930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100"/>
              <a:buFont typeface="Arial"/>
              <a:buNone/>
            </a:pPr>
            <a:r>
              <a:rPr b="1" i="0" lang="en" sz="2100" u="none" cap="none" strike="noStrike">
                <a:solidFill>
                  <a:schemeClr val="lt1"/>
                </a:solidFill>
                <a:latin typeface="Open Sans"/>
                <a:ea typeface="Open Sans"/>
                <a:cs typeface="Open Sans"/>
                <a:sym typeface="Open Sans"/>
              </a:rPr>
              <a:t>Ашық білім берудің </a:t>
            </a:r>
            <a:r>
              <a:rPr b="1" i="0" lang="en" sz="2100" u="none" cap="none" strike="noStrike">
                <a:solidFill>
                  <a:srgbClr val="FFDE59"/>
                </a:solidFill>
                <a:latin typeface="Open Sans"/>
                <a:ea typeface="Open Sans"/>
                <a:cs typeface="Open Sans"/>
                <a:sym typeface="Open Sans"/>
              </a:rPr>
              <a:t>студенттер үшін </a:t>
            </a:r>
            <a:r>
              <a:rPr b="1" i="0" lang="en" sz="2100" u="none" cap="none" strike="noStrike">
                <a:solidFill>
                  <a:schemeClr val="lt1"/>
                </a:solidFill>
                <a:latin typeface="Open Sans"/>
                <a:ea typeface="Open Sans"/>
                <a:cs typeface="Open Sans"/>
                <a:sym typeface="Open Sans"/>
              </a:rPr>
              <a:t>артықшылықтары</a:t>
            </a:r>
            <a:r>
              <a:rPr b="1" i="0" lang="en" sz="2700" u="none" cap="none" strike="noStrike">
                <a:solidFill>
                  <a:schemeClr val="lt1"/>
                </a:solidFill>
                <a:latin typeface="Open Sans"/>
                <a:ea typeface="Open Sans"/>
                <a:cs typeface="Open Sans"/>
                <a:sym typeface="Open Sans"/>
              </a:rPr>
              <a:t> </a:t>
            </a:r>
            <a:endParaRPr b="1" i="0" sz="2700" u="none" cap="none" strike="noStrike">
              <a:solidFill>
                <a:schemeClr val="lt1"/>
              </a:solidFill>
              <a:latin typeface="Open Sans"/>
              <a:ea typeface="Open Sans"/>
              <a:cs typeface="Open Sans"/>
              <a:sym typeface="Open San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41" name="Shape 241"/>
        <p:cNvGrpSpPr/>
        <p:nvPr/>
      </p:nvGrpSpPr>
      <p:grpSpPr>
        <a:xfrm>
          <a:off x="0" y="0"/>
          <a:ext cx="0" cy="0"/>
          <a:chOff x="0" y="0"/>
          <a:chExt cx="0" cy="0"/>
        </a:xfrm>
      </p:grpSpPr>
      <p:sp>
        <p:nvSpPr>
          <p:cNvPr id="242" name="Google Shape;242;p17"/>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3" name="Google Shape;243;p17"/>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4" name="Google Shape;244;p17"/>
          <p:cNvSpPr txBox="1"/>
          <p:nvPr/>
        </p:nvSpPr>
        <p:spPr>
          <a:xfrm>
            <a:off x="3214250" y="1062400"/>
            <a:ext cx="5405400" cy="2493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i="0" lang="en" sz="3000" u="none" cap="none" strike="noStrike">
                <a:solidFill>
                  <a:srgbClr val="004993"/>
                </a:solidFill>
                <a:latin typeface="Open Sans"/>
                <a:ea typeface="Open Sans"/>
                <a:cs typeface="Open Sans"/>
                <a:sym typeface="Open Sans"/>
              </a:rPr>
              <a:t>Шығындарды үнемдеу: </a:t>
            </a:r>
            <a:br>
              <a:rPr b="1" i="0" lang="en" sz="3600" u="none" cap="none" strike="noStrike">
                <a:solidFill>
                  <a:srgbClr val="004993"/>
                </a:solidFill>
                <a:latin typeface="Open Sans"/>
                <a:ea typeface="Open Sans"/>
                <a:cs typeface="Open Sans"/>
                <a:sym typeface="Open Sans"/>
              </a:rPr>
            </a:br>
            <a:r>
              <a:rPr b="0" i="0" lang="en" sz="2400" u="none" cap="none" strike="noStrike">
                <a:solidFill>
                  <a:srgbClr val="004993"/>
                </a:solidFill>
                <a:latin typeface="Open Sans"/>
                <a:ea typeface="Open Sans"/>
                <a:cs typeface="Open Sans"/>
                <a:sym typeface="Open Sans"/>
              </a:rPr>
              <a:t>Жоғары бағалар студенттерге белгілі бір жарияланымдардың одан да ескі нұсқаларын қолдануға әкелуі мүмкін; АБР бұған жол бермейді.</a:t>
            </a:r>
            <a:endParaRPr b="0" i="0" sz="1600" u="none" cap="none" strike="noStrike">
              <a:solidFill>
                <a:srgbClr val="000000"/>
              </a:solidFill>
              <a:latin typeface="Arial"/>
              <a:ea typeface="Arial"/>
              <a:cs typeface="Arial"/>
              <a:sym typeface="Arial"/>
            </a:endParaRPr>
          </a:p>
        </p:txBody>
      </p:sp>
      <p:cxnSp>
        <p:nvCxnSpPr>
          <p:cNvPr id="245" name="Google Shape;245;p17"/>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46" name="Google Shape;246;p17"/>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47" name="Google Shape;247;p17"/>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8" name="Google Shape;248;p17"/>
          <p:cNvSpPr txBox="1"/>
          <p:nvPr/>
        </p:nvSpPr>
        <p:spPr>
          <a:xfrm>
            <a:off x="0" y="1591050"/>
            <a:ext cx="2891700" cy="12930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100"/>
              <a:buFont typeface="Arial"/>
              <a:buNone/>
            </a:pPr>
            <a:r>
              <a:rPr b="1" i="0" lang="en" sz="2100" u="none" cap="none" strike="noStrike">
                <a:solidFill>
                  <a:schemeClr val="lt1"/>
                </a:solidFill>
                <a:latin typeface="Open Sans"/>
                <a:ea typeface="Open Sans"/>
                <a:cs typeface="Open Sans"/>
                <a:sym typeface="Open Sans"/>
              </a:rPr>
              <a:t>Ашық білім берудің </a:t>
            </a:r>
            <a:r>
              <a:rPr b="1" i="0" lang="en" sz="2100" u="none" cap="none" strike="noStrike">
                <a:solidFill>
                  <a:srgbClr val="FFDE59"/>
                </a:solidFill>
                <a:latin typeface="Open Sans"/>
                <a:ea typeface="Open Sans"/>
                <a:cs typeface="Open Sans"/>
                <a:sym typeface="Open Sans"/>
              </a:rPr>
              <a:t>студенттер үшін </a:t>
            </a:r>
            <a:r>
              <a:rPr b="1" i="0" lang="en" sz="2100" u="none" cap="none" strike="noStrike">
                <a:solidFill>
                  <a:schemeClr val="lt1"/>
                </a:solidFill>
                <a:latin typeface="Open Sans"/>
                <a:ea typeface="Open Sans"/>
                <a:cs typeface="Open Sans"/>
                <a:sym typeface="Open Sans"/>
              </a:rPr>
              <a:t>артықшылықтары</a:t>
            </a:r>
            <a:r>
              <a:rPr b="1" i="0" lang="en" sz="2700" u="none" cap="none" strike="noStrike">
                <a:solidFill>
                  <a:schemeClr val="lt1"/>
                </a:solidFill>
                <a:latin typeface="Open Sans"/>
                <a:ea typeface="Open Sans"/>
                <a:cs typeface="Open Sans"/>
                <a:sym typeface="Open Sans"/>
              </a:rPr>
              <a:t> </a:t>
            </a:r>
            <a:endParaRPr b="1" i="0" sz="2700" u="none" cap="none" strike="noStrike">
              <a:solidFill>
                <a:schemeClr val="lt1"/>
              </a:solidFill>
              <a:latin typeface="Open Sans"/>
              <a:ea typeface="Open Sans"/>
              <a:cs typeface="Open Sans"/>
              <a:sym typeface="Open San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52" name="Shape 252"/>
        <p:cNvGrpSpPr/>
        <p:nvPr/>
      </p:nvGrpSpPr>
      <p:grpSpPr>
        <a:xfrm>
          <a:off x="0" y="0"/>
          <a:ext cx="0" cy="0"/>
          <a:chOff x="0" y="0"/>
          <a:chExt cx="0" cy="0"/>
        </a:xfrm>
      </p:grpSpPr>
      <p:sp>
        <p:nvSpPr>
          <p:cNvPr id="253" name="Google Shape;253;p18"/>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4" name="Google Shape;254;p18"/>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5" name="Google Shape;255;p18"/>
          <p:cNvSpPr txBox="1"/>
          <p:nvPr/>
        </p:nvSpPr>
        <p:spPr>
          <a:xfrm>
            <a:off x="3084325" y="75100"/>
            <a:ext cx="5987100" cy="41175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400"/>
              <a:buFont typeface="Arial"/>
              <a:buNone/>
            </a:pPr>
            <a:r>
              <a:rPr b="1" i="0" lang="en" sz="1400" u="none" cap="none" strike="noStrike">
                <a:solidFill>
                  <a:srgbClr val="004993"/>
                </a:solidFill>
                <a:latin typeface="Open Sans"/>
                <a:ea typeface="Open Sans"/>
                <a:cs typeface="Open Sans"/>
                <a:sym typeface="Open Sans"/>
              </a:rPr>
              <a:t>Оқу мүмкіндіктерінің кеңеюі: </a:t>
            </a:r>
            <a:r>
              <a:rPr b="0" i="0" lang="en" sz="1400" u="none" cap="none" strike="noStrike">
                <a:solidFill>
                  <a:srgbClr val="004993"/>
                </a:solidFill>
                <a:latin typeface="Open Sans"/>
                <a:ea typeface="Open Sans"/>
                <a:cs typeface="Open Sans"/>
                <a:sym typeface="Open Sans"/>
              </a:rPr>
              <a:t>ашық білім беру ресурстарын (АБР) пайдаланатын студенттер тек дәстүрлі материалдарды қолданатын студенттерге қарағанда табысты болады.</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en" sz="1400" u="none" cap="none" strike="noStrike">
                <a:solidFill>
                  <a:srgbClr val="004993"/>
                </a:solidFill>
                <a:latin typeface="Open Sans"/>
                <a:ea typeface="Open Sans"/>
                <a:cs typeface="Open Sans"/>
                <a:sym typeface="Open Sans"/>
              </a:rPr>
              <a:t>Дайындық кепілі: </a:t>
            </a:r>
            <a:r>
              <a:rPr b="0" i="0" lang="en" sz="1400" u="none" cap="none" strike="noStrike">
                <a:solidFill>
                  <a:srgbClr val="004993"/>
                </a:solidFill>
                <a:latin typeface="Open Sans"/>
                <a:ea typeface="Open Sans"/>
                <a:cs typeface="Open Sans"/>
                <a:sym typeface="Open Sans"/>
              </a:rPr>
              <a:t>ашық білім беру ресурстары (АБР) курстың басынан бастап қол жетімді болуы мүмкін, яғни студенттер олармен бірден жұмыс істей алады.</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en" sz="1400" u="none" cap="none" strike="noStrike">
                <a:solidFill>
                  <a:srgbClr val="004993"/>
                </a:solidFill>
                <a:latin typeface="Open Sans"/>
                <a:ea typeface="Open Sans"/>
                <a:cs typeface="Open Sans"/>
                <a:sym typeface="Open Sans"/>
              </a:rPr>
              <a:t>Сапаның артуы: </a:t>
            </a:r>
            <a:r>
              <a:rPr b="0" i="0" lang="en" sz="1400" u="none" cap="none" strike="noStrike">
                <a:solidFill>
                  <a:srgbClr val="004993"/>
                </a:solidFill>
                <a:latin typeface="Open Sans"/>
                <a:ea typeface="Open Sans"/>
                <a:cs typeface="Open Sans"/>
                <a:sym typeface="Open Sans"/>
              </a:rPr>
              <a:t>Ашық білім беру ресурстары (АБР) сапаны арттыруға және үздіксіз жаңартуға, сондай-ақ ұсынылатын ақпараттың шұғыл таралуына ықпал етеді, бұл оның өзектілігін қамтамасыз етеді. </a:t>
            </a:r>
            <a:endParaRPr b="0" i="0" sz="15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en" sz="1400" u="none" cap="none" strike="noStrike">
                <a:solidFill>
                  <a:srgbClr val="004993"/>
                </a:solidFill>
                <a:latin typeface="Open Sans"/>
                <a:ea typeface="Open Sans"/>
                <a:cs typeface="Open Sans"/>
                <a:sym typeface="Open Sans"/>
              </a:rPr>
              <a:t>Ашық қол жетімділік тәжірибесінің ынталандырылуы: </a:t>
            </a:r>
            <a:r>
              <a:rPr b="0" i="0" lang="en" sz="1400" u="none" cap="none" strike="noStrike">
                <a:solidFill>
                  <a:srgbClr val="004993"/>
                </a:solidFill>
                <a:latin typeface="Open Sans"/>
                <a:ea typeface="Open Sans"/>
                <a:cs typeface="Open Sans"/>
                <a:sym typeface="Open Sans"/>
              </a:rPr>
              <a:t>Студенттер авторлық топтың құрамына кіре алады және өздерінің жұмысы мен дағдылары үшін бағаланады.</a:t>
            </a:r>
            <a:endParaRPr b="0" i="0" sz="1400" u="none" cap="none" strike="noStrike">
              <a:solidFill>
                <a:srgbClr val="000000"/>
              </a:solidFill>
              <a:latin typeface="Arial"/>
              <a:ea typeface="Arial"/>
              <a:cs typeface="Arial"/>
              <a:sym typeface="Arial"/>
            </a:endParaRPr>
          </a:p>
        </p:txBody>
      </p:sp>
      <p:cxnSp>
        <p:nvCxnSpPr>
          <p:cNvPr id="256" name="Google Shape;256;p18"/>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57" name="Google Shape;257;p18"/>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58" name="Google Shape;258;p18"/>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9" name="Google Shape;259;p18"/>
          <p:cNvSpPr txBox="1"/>
          <p:nvPr/>
        </p:nvSpPr>
        <p:spPr>
          <a:xfrm>
            <a:off x="0" y="1591050"/>
            <a:ext cx="2891700" cy="12930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100"/>
              <a:buFont typeface="Arial"/>
              <a:buNone/>
            </a:pPr>
            <a:r>
              <a:rPr b="1" i="0" lang="en" sz="2100" u="none" cap="none" strike="noStrike">
                <a:solidFill>
                  <a:schemeClr val="lt1"/>
                </a:solidFill>
                <a:latin typeface="Open Sans"/>
                <a:ea typeface="Open Sans"/>
                <a:cs typeface="Open Sans"/>
                <a:sym typeface="Open Sans"/>
              </a:rPr>
              <a:t>Ашық білім берудің </a:t>
            </a:r>
            <a:r>
              <a:rPr b="1" i="0" lang="en" sz="2100" u="none" cap="none" strike="noStrike">
                <a:solidFill>
                  <a:srgbClr val="FFDE59"/>
                </a:solidFill>
                <a:latin typeface="Open Sans"/>
                <a:ea typeface="Open Sans"/>
                <a:cs typeface="Open Sans"/>
                <a:sym typeface="Open Sans"/>
              </a:rPr>
              <a:t>студенттер үшін </a:t>
            </a:r>
            <a:r>
              <a:rPr b="1" i="0" lang="en" sz="2100" u="none" cap="none" strike="noStrike">
                <a:solidFill>
                  <a:schemeClr val="lt1"/>
                </a:solidFill>
                <a:latin typeface="Open Sans"/>
                <a:ea typeface="Open Sans"/>
                <a:cs typeface="Open Sans"/>
                <a:sym typeface="Open Sans"/>
              </a:rPr>
              <a:t>артықшылықтары</a:t>
            </a:r>
            <a:r>
              <a:rPr b="1" i="0" lang="en" sz="2700" u="none" cap="none" strike="noStrike">
                <a:solidFill>
                  <a:schemeClr val="lt1"/>
                </a:solidFill>
                <a:latin typeface="Open Sans"/>
                <a:ea typeface="Open Sans"/>
                <a:cs typeface="Open Sans"/>
                <a:sym typeface="Open Sans"/>
              </a:rPr>
              <a:t> </a:t>
            </a:r>
            <a:endParaRPr b="1" i="0" sz="2700" u="none" cap="none" strike="noStrike">
              <a:solidFill>
                <a:schemeClr val="lt1"/>
              </a:solidFill>
              <a:latin typeface="Open Sans"/>
              <a:ea typeface="Open Sans"/>
              <a:cs typeface="Open Sans"/>
              <a:sym typeface="Open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66" name="Shape 66"/>
        <p:cNvGrpSpPr/>
        <p:nvPr/>
      </p:nvGrpSpPr>
      <p:grpSpPr>
        <a:xfrm>
          <a:off x="0" y="0"/>
          <a:ext cx="0" cy="0"/>
          <a:chOff x="0" y="0"/>
          <a:chExt cx="0" cy="0"/>
        </a:xfrm>
      </p:grpSpPr>
      <p:sp>
        <p:nvSpPr>
          <p:cNvPr id="67" name="Google Shape;67;p2"/>
          <p:cNvSpPr txBox="1"/>
          <p:nvPr/>
        </p:nvSpPr>
        <p:spPr>
          <a:xfrm>
            <a:off x="250500" y="90700"/>
            <a:ext cx="8484900" cy="4949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000" u="none" cap="none" strike="noStrike">
                <a:solidFill>
                  <a:srgbClr val="004993"/>
                </a:solidFill>
                <a:latin typeface="Open Sans"/>
                <a:ea typeface="Open Sans"/>
                <a:cs typeface="Open Sans"/>
                <a:sym typeface="Open Sans"/>
              </a:rPr>
              <a:t>Ашық білім берудің артықшылықтары инструментарийіне қош келдіңіз!</a:t>
            </a:r>
            <a:r>
              <a:rPr b="0" i="0" lang="en" sz="1000" u="none" cap="none" strike="noStrike">
                <a:solidFill>
                  <a:srgbClr val="004993"/>
                </a:solidFill>
                <a:latin typeface="Open Sans"/>
                <a:ea typeface="Open Sans"/>
                <a:cs typeface="Open Sans"/>
                <a:sym typeface="Open Sans"/>
              </a:rPr>
              <a:t> Бұл жинақ </a:t>
            </a:r>
            <a:r>
              <a:rPr b="0" i="0" lang="en" sz="1000" u="sng" cap="none" strike="noStrike">
                <a:solidFill>
                  <a:srgbClr val="004993"/>
                </a:solidFill>
                <a:latin typeface="Open Sans"/>
                <a:ea typeface="Open Sans"/>
                <a:cs typeface="Open Sans"/>
                <a:sym typeface="Open Sans"/>
                <a:hlinkClick r:id="rId3">
                  <a:extLst>
                    <a:ext uri="{A12FA001-AC4F-418D-AE19-62706E023703}">
                      <ahyp:hlinkClr val="tx"/>
                    </a:ext>
                  </a:extLst>
                </a:hlinkClick>
              </a:rPr>
              <a:t>Еуропалық ашық білім беру кітапханашыларының желісі </a:t>
            </a:r>
            <a:r>
              <a:rPr b="0" i="0" lang="en" sz="1000" u="none" cap="none" strike="noStrike">
                <a:solidFill>
                  <a:srgbClr val="004993"/>
                </a:solidFill>
                <a:latin typeface="Open Sans"/>
                <a:ea typeface="Open Sans"/>
                <a:cs typeface="Open Sans"/>
                <a:sym typeface="Open Sans"/>
              </a:rPr>
              <a:t>(ЕАБКЖ/ENOEL) </a:t>
            </a:r>
            <a:r>
              <a:rPr lang="en" sz="1000">
                <a:solidFill>
                  <a:srgbClr val="004993"/>
                </a:solidFill>
                <a:latin typeface="Open Sans"/>
                <a:ea typeface="Open Sans"/>
                <a:cs typeface="Open Sans"/>
                <a:sym typeface="Open Sans"/>
              </a:rPr>
              <a:t>тарапынан әзірленген құралдардан (слайдтар, ақпараттық парақтар және карточкалар) тұрады. Жинақтың мақсаты – Ашық Білім Берудің маңыздылығын кеңінен таныту және оның студенттерге, оқытушыларға, білім беру мекемелеріне, қоғамға және кітапханашыларға көрсететін артықшылықтарын көрсету.</a:t>
            </a:r>
            <a:endParaRPr b="0" i="0" sz="10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900"/>
              <a:buFont typeface="Arial"/>
              <a:buNone/>
            </a:pPr>
            <a:r>
              <a:rPr lang="en" sz="900">
                <a:solidFill>
                  <a:srgbClr val="004993"/>
                </a:solidFill>
                <a:latin typeface="Open Sans"/>
                <a:ea typeface="Open Sans"/>
                <a:cs typeface="Open Sans"/>
                <a:sym typeface="Open Sans"/>
              </a:rPr>
              <a:t>Бұл жинақ слайд шаблондарын қамтиды</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900"/>
              <a:buFont typeface="Arial"/>
              <a:buNone/>
            </a:pPr>
            <a:r>
              <a:rPr b="1" lang="en" sz="900">
                <a:solidFill>
                  <a:srgbClr val="004993"/>
                </a:solidFill>
                <a:latin typeface="Open Sans"/>
                <a:ea typeface="Open Sans"/>
                <a:cs typeface="Open Sans"/>
                <a:sym typeface="Open Sans"/>
              </a:rPr>
              <a:t>Сіз үлгілерді тікелей сол қалпында қолдана аласыз немесе оларды өзіңіздің нақты қажеттіліктеріңізге сай бейімдей аласыз.</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900"/>
              <a:buFont typeface="Arial"/>
              <a:buNone/>
            </a:pPr>
            <a:r>
              <a:rPr b="1" lang="en" sz="900">
                <a:solidFill>
                  <a:srgbClr val="004993"/>
                </a:solidFill>
                <a:latin typeface="Open Sans"/>
                <a:ea typeface="Open Sans"/>
                <a:cs typeface="Open Sans"/>
                <a:sym typeface="Open Sans"/>
              </a:rPr>
              <a:t>Үлгіні бейімдемей қолданған жағдайда, </a:t>
            </a:r>
            <a:r>
              <a:rPr lang="en" sz="900">
                <a:solidFill>
                  <a:srgbClr val="004993"/>
                </a:solidFill>
                <a:latin typeface="Open Sans"/>
                <a:ea typeface="Open Sans"/>
                <a:cs typeface="Open Sans"/>
                <a:sym typeface="Open Sans"/>
              </a:rPr>
              <a:t>тек қажетті слайдты немесе бүкіл слайдтар жинағын жүктеп алсаңыз болады</a:t>
            </a:r>
            <a:endParaRPr i="0" sz="1400" u="none" cap="none" strike="noStrike">
              <a:solidFill>
                <a:srgbClr val="000000"/>
              </a:solidFill>
            </a:endParaRPr>
          </a:p>
          <a:p>
            <a:pPr indent="0" lvl="0" marL="0" marR="0" rtl="0" algn="l">
              <a:lnSpc>
                <a:spcPct val="115000"/>
              </a:lnSpc>
              <a:spcBef>
                <a:spcPts val="0"/>
              </a:spcBef>
              <a:spcAft>
                <a:spcPts val="0"/>
              </a:spcAft>
              <a:buClr>
                <a:srgbClr val="000000"/>
              </a:buClr>
              <a:buSzPts val="900"/>
              <a:buFont typeface="Arial"/>
              <a:buNone/>
            </a:pPr>
            <a:r>
              <a:rPr b="1" i="0" lang="en" sz="900" u="none" cap="none" strike="noStrike">
                <a:solidFill>
                  <a:srgbClr val="004993"/>
                </a:solidFill>
                <a:latin typeface="Open Sans"/>
                <a:ea typeface="Open Sans"/>
                <a:cs typeface="Open Sans"/>
                <a:sym typeface="Open Sans"/>
              </a:rPr>
              <a:t>Егер сіз үлгіні қажеттіліктеріңізге қарай бейімдегіңіз келсе, сізге мыналар қажет:</a:t>
            </a:r>
            <a:endParaRPr b="1" i="0" sz="900" u="none" cap="none" strike="noStrike">
              <a:solidFill>
                <a:srgbClr val="004993"/>
              </a:solidFill>
              <a:latin typeface="Open Sans"/>
              <a:ea typeface="Open Sans"/>
              <a:cs typeface="Open Sans"/>
              <a:sym typeface="Open Sans"/>
            </a:endParaRPr>
          </a:p>
          <a:p>
            <a:pPr indent="-285750" lvl="0" marL="457200" marR="0" rtl="0" algn="l">
              <a:lnSpc>
                <a:spcPct val="115000"/>
              </a:lnSpc>
              <a:spcBef>
                <a:spcPts val="0"/>
              </a:spcBef>
              <a:spcAft>
                <a:spcPts val="0"/>
              </a:spcAft>
              <a:buClr>
                <a:srgbClr val="004993"/>
              </a:buClr>
              <a:buSzPts val="900"/>
              <a:buFont typeface="Open Sans"/>
              <a:buChar char="-"/>
            </a:pPr>
            <a:r>
              <a:rPr b="0" i="0" lang="en" sz="900" u="none" cap="none" strike="noStrike">
                <a:solidFill>
                  <a:srgbClr val="004993"/>
                </a:solidFill>
                <a:latin typeface="Open Sans"/>
                <a:ea typeface="Open Sans"/>
                <a:cs typeface="Open Sans"/>
                <a:sym typeface="Open Sans"/>
              </a:rPr>
              <a:t>Пайдаланғыңыз келетін құралды жүктеңіз</a:t>
            </a:r>
            <a:endParaRPr b="0" i="0" sz="900" u="none" cap="none" strike="noStrike">
              <a:solidFill>
                <a:srgbClr val="004993"/>
              </a:solidFill>
              <a:latin typeface="Open Sans"/>
              <a:ea typeface="Open Sans"/>
              <a:cs typeface="Open Sans"/>
              <a:sym typeface="Open Sans"/>
            </a:endParaRPr>
          </a:p>
          <a:p>
            <a:pPr indent="-285750" lvl="0" marL="457200" marR="0" rtl="0" algn="l">
              <a:lnSpc>
                <a:spcPct val="115000"/>
              </a:lnSpc>
              <a:spcBef>
                <a:spcPts val="0"/>
              </a:spcBef>
              <a:spcAft>
                <a:spcPts val="0"/>
              </a:spcAft>
              <a:buClr>
                <a:srgbClr val="004993"/>
              </a:buClr>
              <a:buSzPts val="900"/>
              <a:buFont typeface="Open Sans"/>
              <a:buChar char="-"/>
            </a:pPr>
            <a:r>
              <a:rPr b="0" i="0" lang="en" sz="900" u="none" cap="none" strike="noStrike">
                <a:solidFill>
                  <a:srgbClr val="004993"/>
                </a:solidFill>
                <a:latin typeface="Open Sans"/>
                <a:ea typeface="Open Sans"/>
                <a:cs typeface="Open Sans"/>
                <a:sym typeface="Open Sans"/>
              </a:rPr>
              <a:t>Оны өз қажеттіліктеріңізге қарай бейімдеңіз (ұйымыңыздың логотипін қосыңыз, сәйкес деп санайтын кез келген өзгертулер енгізіңіз)</a:t>
            </a:r>
            <a:endParaRPr b="0" i="0" sz="1400" u="none" cap="none" strike="noStrike">
              <a:solidFill>
                <a:srgbClr val="000000"/>
              </a:solidFill>
              <a:latin typeface="Arial"/>
              <a:ea typeface="Arial"/>
              <a:cs typeface="Arial"/>
              <a:sym typeface="Arial"/>
            </a:endParaRPr>
          </a:p>
          <a:p>
            <a:pPr indent="-285750" lvl="0" marL="457200" marR="0" rtl="0" algn="l">
              <a:lnSpc>
                <a:spcPct val="115000"/>
              </a:lnSpc>
              <a:spcBef>
                <a:spcPts val="0"/>
              </a:spcBef>
              <a:spcAft>
                <a:spcPts val="0"/>
              </a:spcAft>
              <a:buClr>
                <a:srgbClr val="004993"/>
              </a:buClr>
              <a:buSzPts val="900"/>
              <a:buFont typeface="Open Sans"/>
              <a:buChar char="-"/>
            </a:pPr>
            <a:r>
              <a:rPr lang="en" sz="900">
                <a:solidFill>
                  <a:srgbClr val="004993"/>
                </a:solidFill>
                <a:latin typeface="Open Sans"/>
                <a:ea typeface="Open Sans"/>
                <a:cs typeface="Open Sans"/>
                <a:sym typeface="Open Sans"/>
              </a:rPr>
              <a:t>Бейімделген нұсқада «Бұл жұмыс туынды болып табылады» деген ескерту бар екеніне көз жеткізу қажет [файлдың атауы (мысалы, Kazakh_1. OE Benefits - ENOEL slides)] [бастапқы дереккөзге сілтеме:  </a:t>
            </a:r>
            <a:r>
              <a:rPr lang="en" sz="900" u="sng">
                <a:solidFill>
                  <a:schemeClr val="hlink"/>
                </a:solidFill>
                <a:latin typeface="Open Sans"/>
                <a:ea typeface="Open Sans"/>
                <a:cs typeface="Open Sans"/>
                <a:sym typeface="Open Sans"/>
                <a:hlinkClick r:id="rId4"/>
              </a:rPr>
              <a:t>https://doi.org/10.5281/zenodo.5568482</a:t>
            </a:r>
            <a:r>
              <a:rPr lang="en" sz="900">
                <a:solidFill>
                  <a:srgbClr val="004993"/>
                </a:solidFill>
                <a:latin typeface="Open Sans"/>
                <a:ea typeface="Open Sans"/>
                <a:cs typeface="Open Sans"/>
                <a:sym typeface="Open Sans"/>
              </a:rPr>
              <a:t>] by </a:t>
            </a:r>
            <a:r>
              <a:rPr lang="en" sz="900" u="sng">
                <a:solidFill>
                  <a:schemeClr val="hlink"/>
                </a:solidFill>
                <a:latin typeface="Open Sans"/>
                <a:ea typeface="Open Sans"/>
                <a:cs typeface="Open Sans"/>
                <a:sym typeface="Open Sans"/>
                <a:hlinkClick r:id="rId5"/>
              </a:rPr>
              <a:t>SPARC Europe</a:t>
            </a:r>
            <a:r>
              <a:rPr lang="en" sz="900">
                <a:solidFill>
                  <a:srgbClr val="004993"/>
                </a:solidFill>
                <a:latin typeface="Open Sans"/>
                <a:ea typeface="Open Sans"/>
                <a:cs typeface="Open Sans"/>
                <a:sym typeface="Open Sans"/>
              </a:rPr>
              <a:t> (ENOEL), </a:t>
            </a:r>
            <a:r>
              <a:rPr lang="en" sz="900" u="sng">
                <a:solidFill>
                  <a:schemeClr val="hlink"/>
                </a:solidFill>
                <a:latin typeface="Open Sans"/>
                <a:ea typeface="Open Sans"/>
                <a:cs typeface="Open Sans"/>
                <a:sym typeface="Open Sans"/>
                <a:hlinkClick r:id="rId6"/>
              </a:rPr>
              <a:t>CC BY</a:t>
            </a:r>
            <a:r>
              <a:rPr lang="en" sz="900">
                <a:solidFill>
                  <a:srgbClr val="004993"/>
                </a:solidFill>
                <a:latin typeface="Open Sans"/>
                <a:ea typeface="Open Sans"/>
                <a:cs typeface="Open Sans"/>
                <a:sym typeface="Open Sans"/>
              </a:rPr>
              <a:t>.” </a:t>
            </a:r>
            <a:endParaRPr b="0" i="0" sz="900" u="none" cap="none" strike="noStrike">
              <a:solidFill>
                <a:srgbClr val="004993"/>
              </a:solidFill>
              <a:latin typeface="Open Sans"/>
              <a:ea typeface="Open Sans"/>
              <a:cs typeface="Open Sans"/>
              <a:sym typeface="Open Sans"/>
            </a:endParaRPr>
          </a:p>
          <a:p>
            <a:pPr indent="0" lvl="0" marL="457200" marR="0" rtl="0" algn="l">
              <a:lnSpc>
                <a:spcPct val="115000"/>
              </a:lnSpc>
              <a:spcBef>
                <a:spcPts val="0"/>
              </a:spcBef>
              <a:spcAft>
                <a:spcPts val="0"/>
              </a:spcAft>
              <a:buClr>
                <a:srgbClr val="000000"/>
              </a:buClr>
              <a:buSzPts val="900"/>
              <a:buFont typeface="Arial"/>
              <a:buNone/>
            </a:pPr>
            <a:r>
              <a:t/>
            </a:r>
            <a:endParaRPr b="0" i="0" sz="9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00"/>
              <a:buFont typeface="Arial"/>
              <a:buNone/>
            </a:pPr>
            <a:r>
              <a:rPr b="0" i="0" lang="en" sz="900" u="none" cap="none" strike="noStrike">
                <a:solidFill>
                  <a:srgbClr val="004993"/>
                </a:solidFill>
                <a:latin typeface="Open Sans"/>
                <a:ea typeface="Open Sans"/>
                <a:cs typeface="Open Sans"/>
                <a:sym typeface="Open Sans"/>
              </a:rPr>
              <a:t>Төменде жиынтықтың қалай ұйымдастырылғандығы және нақты слайдтар үшін ұсынылған пайдалану жағдайлары туралы қысқаша сипаттама берілген.</a:t>
            </a:r>
            <a:br>
              <a:rPr b="0" i="0" lang="en" sz="900" u="none" cap="none" strike="noStrike">
                <a:solidFill>
                  <a:srgbClr val="004993"/>
                </a:solidFill>
                <a:latin typeface="Open Sans"/>
                <a:ea typeface="Open Sans"/>
                <a:cs typeface="Open Sans"/>
                <a:sym typeface="Open Sans"/>
              </a:rPr>
            </a:br>
            <a:r>
              <a:rPr b="0" i="0" lang="en" sz="900" u="none" cap="none" strike="noStrike">
                <a:solidFill>
                  <a:srgbClr val="004993"/>
                </a:solidFill>
                <a:latin typeface="Open Sans"/>
                <a:ea typeface="Open Sans"/>
                <a:cs typeface="Open Sans"/>
                <a:sym typeface="Open Sans"/>
              </a:rPr>
              <a:t>Бұл тек ұсыныстар; сіздің қажеттіліктеріңізге сәйкес келетін құралдарды таңдауға және жасауға кеңес береміз.</a:t>
            </a:r>
            <a:endParaRPr b="0" i="0" sz="9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00"/>
              <a:buFont typeface="Arial"/>
              <a:buNone/>
            </a:pPr>
            <a:r>
              <a:t/>
            </a:r>
            <a:endParaRPr b="0" i="0" sz="9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900"/>
              <a:buFont typeface="Arial"/>
              <a:buNone/>
            </a:pPr>
            <a:r>
              <a:rPr b="1" i="0" lang="en" sz="900" u="none" cap="none" strike="noStrike">
                <a:solidFill>
                  <a:srgbClr val="004993"/>
                </a:solidFill>
                <a:latin typeface="Open Sans"/>
                <a:ea typeface="Open Sans"/>
                <a:cs typeface="Open Sans"/>
                <a:sym typeface="Open Sans"/>
              </a:rPr>
              <a:t>3-слайдта</a:t>
            </a:r>
            <a:r>
              <a:rPr b="0" i="0" lang="en" sz="900" u="none" cap="none" strike="noStrike">
                <a:solidFill>
                  <a:srgbClr val="004993"/>
                </a:solidFill>
                <a:latin typeface="Open Sans"/>
                <a:ea typeface="Open Sans"/>
                <a:cs typeface="Open Sans"/>
                <a:sym typeface="Open Sans"/>
              </a:rPr>
              <a:t> үлгіні қалай бейімдеуге болатындығы туралы мысал келтірілген, соның ішінде ұйымның логотипін орналастыру және атрибуция туралы нұсқау.</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900"/>
              <a:buFont typeface="Arial"/>
              <a:buNone/>
            </a:pPr>
            <a:r>
              <a:t/>
            </a:r>
            <a:endParaRPr b="0" i="0" sz="9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00"/>
              <a:buFont typeface="Arial"/>
              <a:buNone/>
            </a:pPr>
            <a:r>
              <a:rPr b="1" i="0" lang="en" sz="900" u="none" cap="none" strike="noStrike">
                <a:solidFill>
                  <a:srgbClr val="004993"/>
                </a:solidFill>
                <a:latin typeface="Open Sans"/>
                <a:ea typeface="Open Sans"/>
                <a:cs typeface="Open Sans"/>
                <a:sym typeface="Open Sans"/>
              </a:rPr>
              <a:t>4-12 слайдтарды </a:t>
            </a:r>
            <a:r>
              <a:rPr b="0" i="0" lang="en" sz="900" u="none" cap="none" strike="noStrike">
                <a:solidFill>
                  <a:srgbClr val="004993"/>
                </a:solidFill>
                <a:latin typeface="Open Sans"/>
                <a:ea typeface="Open Sans"/>
                <a:cs typeface="Open Sans"/>
                <a:sym typeface="Open Sans"/>
              </a:rPr>
              <a:t>"жұмбақ" ретінде қарастыруға болады; олар негізгі сұрақтар қояды және Ашық білім беру ресурстарының (АБР) негіздерін баяндайды. Сіз оларды қызығушылық тудыру үшін презентацияға кіріспе ретінде пайдалана аласыз.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900"/>
              <a:buFont typeface="Arial"/>
              <a:buNone/>
            </a:pPr>
            <a:r>
              <a:t/>
            </a:r>
            <a:endParaRPr b="0" i="0" sz="9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00"/>
              <a:buFont typeface="Arial"/>
              <a:buNone/>
            </a:pPr>
            <a:r>
              <a:rPr b="1" lang="en" sz="900">
                <a:solidFill>
                  <a:srgbClr val="004993"/>
                </a:solidFill>
                <a:latin typeface="Open Sans"/>
                <a:ea typeface="Open Sans"/>
                <a:cs typeface="Open Sans"/>
                <a:sym typeface="Open Sans"/>
              </a:rPr>
              <a:t>13--51 cлайдтарда </a:t>
            </a:r>
            <a:r>
              <a:rPr lang="en" sz="900">
                <a:solidFill>
                  <a:srgbClr val="004993"/>
                </a:solidFill>
                <a:latin typeface="Open Sans"/>
                <a:ea typeface="Open Sans"/>
                <a:cs typeface="Open Sans"/>
                <a:sym typeface="Open Sans"/>
              </a:rPr>
              <a:t>бес түрлі мүдделі тараптар үшін АББ артықшылықтары көрсетілген: студенттер (сары фон), оқытушылар (қызғылт сары фон), мекемелер (көгілдір фон), баршаға арналған (ақ фон) және кітапханашылар үшін (көк фон). Бұл слайдтарды сіз осы нақты мүдделі тараптарға арнап қолдана аласыз. </a:t>
            </a:r>
            <a:endParaRPr sz="9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00"/>
              <a:buFont typeface="Arial"/>
              <a:buNone/>
            </a:pPr>
            <a:r>
              <a:rPr b="0" i="0" lang="en" sz="900" u="none" cap="none" strike="noStrike">
                <a:solidFill>
                  <a:srgbClr val="004993"/>
                </a:solidFill>
                <a:latin typeface="Open Sans"/>
                <a:ea typeface="Open Sans"/>
                <a:cs typeface="Open Sans"/>
                <a:sym typeface="Open Sans"/>
              </a:rPr>
              <a:t> </a:t>
            </a:r>
            <a:endParaRPr sz="9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00"/>
              <a:buFont typeface="Arial"/>
              <a:buNone/>
            </a:pPr>
            <a:r>
              <a:rPr b="1" lang="en" sz="900">
                <a:solidFill>
                  <a:srgbClr val="004993"/>
                </a:solidFill>
                <a:latin typeface="Open Sans"/>
                <a:ea typeface="Open Sans"/>
                <a:cs typeface="Open Sans"/>
                <a:sym typeface="Open Sans"/>
              </a:rPr>
              <a:t>Әр топ үшін ашық слайдтарда</a:t>
            </a:r>
            <a:r>
              <a:rPr lang="en" sz="900">
                <a:solidFill>
                  <a:srgbClr val="004993"/>
                </a:solidFill>
                <a:latin typeface="Open Sans"/>
                <a:ea typeface="Open Sans"/>
                <a:cs typeface="Open Sans"/>
                <a:sym typeface="Open Sans"/>
              </a:rPr>
              <a:t> (13, 21, 29, 36, 44-слайдтар) ЕАБКЖ/ENOEL әр топ үшін ең маңызды деп санайтын артықшылықтар көрсетілген.</a:t>
            </a:r>
            <a:endParaRPr i="0" sz="1400" u="none" cap="none" strike="noStrike">
              <a:solidFill>
                <a:srgbClr val="000000"/>
              </a:solidFill>
            </a:endParaRPr>
          </a:p>
          <a:p>
            <a:pPr indent="0" lvl="0" marL="0" marR="0" rtl="0" algn="l">
              <a:lnSpc>
                <a:spcPct val="100000"/>
              </a:lnSpc>
              <a:spcBef>
                <a:spcPts val="0"/>
              </a:spcBef>
              <a:spcAft>
                <a:spcPts val="0"/>
              </a:spcAft>
              <a:buClr>
                <a:srgbClr val="000000"/>
              </a:buClr>
              <a:buSzPts val="900"/>
              <a:buFont typeface="Arial"/>
              <a:buNone/>
            </a:pPr>
            <a:r>
              <a:t/>
            </a:r>
            <a:endParaRPr b="1" sz="9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00"/>
              <a:buFont typeface="Arial"/>
              <a:buNone/>
            </a:pPr>
            <a:r>
              <a:rPr b="1" i="0" lang="en" sz="900" u="none" cap="none" strike="noStrike">
                <a:solidFill>
                  <a:srgbClr val="004993"/>
                </a:solidFill>
                <a:latin typeface="Open Sans"/>
                <a:ea typeface="Open Sans"/>
                <a:cs typeface="Open Sans"/>
                <a:sym typeface="Open Sans"/>
              </a:rPr>
              <a:t>Әр топтағы жабылатын слайдтарда </a:t>
            </a:r>
            <a:r>
              <a:rPr b="0" i="0" lang="en" sz="900" u="none" cap="none" strike="noStrike">
                <a:solidFill>
                  <a:srgbClr val="004993"/>
                </a:solidFill>
                <a:latin typeface="Open Sans"/>
                <a:ea typeface="Open Sans"/>
                <a:cs typeface="Open Sans"/>
                <a:sym typeface="Open Sans"/>
              </a:rPr>
              <a:t>қалған артықшылықтар келтірілген (</a:t>
            </a:r>
            <a:r>
              <a:rPr lang="en" sz="900">
                <a:solidFill>
                  <a:srgbClr val="004993"/>
                </a:solidFill>
                <a:latin typeface="Open Sans"/>
                <a:ea typeface="Open Sans"/>
                <a:cs typeface="Open Sans"/>
                <a:sym typeface="Open Sans"/>
              </a:rPr>
              <a:t>студенттер үшін 19-20 слайдтар, оқытушылар үшін 27-28 слайдтар, мекемелер үшін 35 слайд, барлығы үшін 43 слайд және кітапханашылар үшін 50-51 слайдтар</a:t>
            </a:r>
            <a:r>
              <a:rPr b="0" i="0" lang="en" sz="900" u="none" cap="none" strike="noStrike">
                <a:solidFill>
                  <a:srgbClr val="004993"/>
                </a:solidFill>
                <a:latin typeface="Open Sans"/>
                <a:ea typeface="Open Sans"/>
                <a:cs typeface="Open Sans"/>
                <a:sym typeface="Open Sans"/>
              </a:rPr>
              <a:t>).</a:t>
            </a:r>
            <a:endParaRPr b="0" i="0" sz="900" u="none" cap="none" strike="noStrike">
              <a:solidFill>
                <a:srgbClr val="000000"/>
              </a:solidFill>
              <a:latin typeface="Open Sans"/>
              <a:ea typeface="Open Sans"/>
              <a:cs typeface="Open Sans"/>
              <a:sym typeface="Open Sans"/>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63" name="Shape 263"/>
        <p:cNvGrpSpPr/>
        <p:nvPr/>
      </p:nvGrpSpPr>
      <p:grpSpPr>
        <a:xfrm>
          <a:off x="0" y="0"/>
          <a:ext cx="0" cy="0"/>
          <a:chOff x="0" y="0"/>
          <a:chExt cx="0" cy="0"/>
        </a:xfrm>
      </p:grpSpPr>
      <p:sp>
        <p:nvSpPr>
          <p:cNvPr id="264" name="Google Shape;264;p19"/>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5" name="Google Shape;265;p1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66" name="Google Shape;266;p19"/>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67" name="Google Shape;267;p19"/>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68" name="Google Shape;268;p19"/>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9" name="Google Shape;269;p19"/>
          <p:cNvSpPr txBox="1"/>
          <p:nvPr/>
        </p:nvSpPr>
        <p:spPr>
          <a:xfrm>
            <a:off x="3157400" y="183350"/>
            <a:ext cx="5860200" cy="41175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000"/>
              <a:buFont typeface="Arial"/>
              <a:buNone/>
            </a:pPr>
            <a:r>
              <a:rPr b="1" i="0" lang="en" sz="1400" u="none" cap="none" strike="noStrike">
                <a:solidFill>
                  <a:srgbClr val="004993"/>
                </a:solidFill>
                <a:latin typeface="Open Sans"/>
                <a:ea typeface="Open Sans"/>
                <a:cs typeface="Open Sans"/>
                <a:sym typeface="Open Sans"/>
              </a:rPr>
              <a:t>Жай ғана тегін емес: </a:t>
            </a:r>
            <a:r>
              <a:rPr b="0" i="0" lang="en" sz="1400" u="none" cap="none" strike="noStrike">
                <a:solidFill>
                  <a:srgbClr val="004993"/>
                </a:solidFill>
                <a:latin typeface="Open Sans"/>
                <a:ea typeface="Open Sans"/>
                <a:cs typeface="Open Sans"/>
                <a:sym typeface="Open Sans"/>
              </a:rPr>
              <a:t>Ашық білім беру ресурстары (АБР) = тегін + қол жеткізу құқығы.</a:t>
            </a:r>
            <a:endParaRPr b="1"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20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en" sz="1400" u="none" cap="none" strike="noStrike">
                <a:solidFill>
                  <a:srgbClr val="004993"/>
                </a:solidFill>
                <a:latin typeface="Open Sans"/>
                <a:ea typeface="Open Sans"/>
                <a:cs typeface="Open Sans"/>
                <a:sym typeface="Open Sans"/>
              </a:rPr>
              <a:t>Ең жақсы білім кепілі=ең жақсы болашақтың кепілі: </a:t>
            </a:r>
            <a:r>
              <a:rPr b="0" i="0" lang="en" sz="1400" u="sng" cap="none" strike="noStrike">
                <a:solidFill>
                  <a:srgbClr val="004993"/>
                </a:solidFill>
                <a:latin typeface="Open Sans"/>
                <a:ea typeface="Open Sans"/>
                <a:cs typeface="Open Sans"/>
                <a:sym typeface="Open Sans"/>
                <a:hlinkClick r:id="rId4">
                  <a:extLst>
                    <a:ext uri="{A12FA001-AC4F-418D-AE19-62706E023703}">
                      <ahyp:hlinkClr val="tx"/>
                    </a:ext>
                  </a:extLst>
                </a:hlinkClick>
              </a:rPr>
              <a:t>Орнықты даму саласындағы мақсат (ОДМ) 4</a:t>
            </a:r>
            <a:r>
              <a:rPr b="0" i="0" lang="en" sz="1400" u="none" cap="none" strike="noStrike">
                <a:solidFill>
                  <a:srgbClr val="004993"/>
                </a:solidFill>
                <a:latin typeface="Open Sans"/>
                <a:ea typeface="Open Sans"/>
                <a:cs typeface="Open Sans"/>
                <a:sym typeface="Open Sans"/>
              </a:rPr>
              <a:t> («Барлығын қамтитын және бірдей сапалы білім беруді қамтамасыз ету және баршаға өмір бойы оқу мүмкіндігін ілгерілету».)</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20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en" sz="1400" u="none" cap="none" strike="noStrike">
                <a:solidFill>
                  <a:srgbClr val="004993"/>
                </a:solidFill>
                <a:latin typeface="Open Sans"/>
                <a:ea typeface="Open Sans"/>
                <a:cs typeface="Open Sans"/>
                <a:sym typeface="Open Sans"/>
              </a:rPr>
              <a:t>Түсінудің жақсаруы: </a:t>
            </a:r>
            <a:r>
              <a:rPr b="0" i="0" lang="en" sz="1400" u="none" cap="none" strike="noStrike">
                <a:solidFill>
                  <a:srgbClr val="004993"/>
                </a:solidFill>
                <a:latin typeface="Open Sans"/>
                <a:ea typeface="Open Sans"/>
                <a:cs typeface="Open Sans"/>
                <a:sym typeface="Open Sans"/>
              </a:rPr>
              <a:t>Студенттер басқа ресурстар жиынтығын қолдана отырып, тұжырымдамаларды/идеяларды қайта қарастыра алады (яғни, басқа түсіндірмені қолдана отырып, бір тұжырымдаманы қайталай алады).</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20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en" sz="1400" u="none" cap="none" strike="noStrike">
                <a:solidFill>
                  <a:srgbClr val="004993"/>
                </a:solidFill>
                <a:latin typeface="Open Sans"/>
                <a:ea typeface="Open Sans"/>
                <a:cs typeface="Open Sans"/>
                <a:sym typeface="Open Sans"/>
              </a:rPr>
              <a:t>Бірлескен шығармашылық: </a:t>
            </a:r>
            <a:r>
              <a:rPr b="0" i="0" lang="en" sz="1400" u="none" cap="none" strike="noStrike">
                <a:solidFill>
                  <a:srgbClr val="004993"/>
                </a:solidFill>
                <a:latin typeface="Open Sans"/>
                <a:ea typeface="Open Sans"/>
                <a:cs typeface="Open Sans"/>
                <a:sym typeface="Open Sans"/>
              </a:rPr>
              <a:t>АБР студенттерге бірлескен шығармашылықта серіктес болуға мүмкіндік береді, оның пайдасы бәріне айқын.</a:t>
            </a:r>
            <a:endParaRPr b="0" i="0" sz="1400" u="none" cap="none" strike="noStrike">
              <a:solidFill>
                <a:srgbClr val="000000"/>
              </a:solidFill>
              <a:latin typeface="Arial"/>
              <a:ea typeface="Arial"/>
              <a:cs typeface="Arial"/>
              <a:sym typeface="Arial"/>
            </a:endParaRPr>
          </a:p>
        </p:txBody>
      </p:sp>
      <p:sp>
        <p:nvSpPr>
          <p:cNvPr id="270" name="Google Shape;270;p19"/>
          <p:cNvSpPr txBox="1"/>
          <p:nvPr/>
        </p:nvSpPr>
        <p:spPr>
          <a:xfrm>
            <a:off x="0" y="1591050"/>
            <a:ext cx="2891700" cy="12930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100"/>
              <a:buFont typeface="Arial"/>
              <a:buNone/>
            </a:pPr>
            <a:r>
              <a:rPr b="1" i="0" lang="en" sz="2100" u="none" cap="none" strike="noStrike">
                <a:solidFill>
                  <a:schemeClr val="lt1"/>
                </a:solidFill>
                <a:latin typeface="Open Sans"/>
                <a:ea typeface="Open Sans"/>
                <a:cs typeface="Open Sans"/>
                <a:sym typeface="Open Sans"/>
              </a:rPr>
              <a:t>Ашық білім берудің </a:t>
            </a:r>
            <a:r>
              <a:rPr b="1" i="0" lang="en" sz="2100" u="none" cap="none" strike="noStrike">
                <a:solidFill>
                  <a:srgbClr val="FFDE59"/>
                </a:solidFill>
                <a:latin typeface="Open Sans"/>
                <a:ea typeface="Open Sans"/>
                <a:cs typeface="Open Sans"/>
                <a:sym typeface="Open Sans"/>
              </a:rPr>
              <a:t>студенттер үшін </a:t>
            </a:r>
            <a:r>
              <a:rPr b="1" i="0" lang="en" sz="2100" u="none" cap="none" strike="noStrike">
                <a:solidFill>
                  <a:schemeClr val="lt1"/>
                </a:solidFill>
                <a:latin typeface="Open Sans"/>
                <a:ea typeface="Open Sans"/>
                <a:cs typeface="Open Sans"/>
                <a:sym typeface="Open Sans"/>
              </a:rPr>
              <a:t>артықшылықтары</a:t>
            </a:r>
            <a:r>
              <a:rPr b="1" i="0" lang="en" sz="2700" u="none" cap="none" strike="noStrike">
                <a:solidFill>
                  <a:schemeClr val="lt1"/>
                </a:solidFill>
                <a:latin typeface="Open Sans"/>
                <a:ea typeface="Open Sans"/>
                <a:cs typeface="Open Sans"/>
                <a:sym typeface="Open Sans"/>
              </a:rPr>
              <a:t> </a:t>
            </a:r>
            <a:endParaRPr b="1" i="0" sz="2700" u="none" cap="none" strike="noStrike">
              <a:solidFill>
                <a:schemeClr val="lt1"/>
              </a:solidFill>
              <a:latin typeface="Open Sans"/>
              <a:ea typeface="Open Sans"/>
              <a:cs typeface="Open Sans"/>
              <a:sym typeface="Open Sans"/>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274" name="Shape 274"/>
        <p:cNvGrpSpPr/>
        <p:nvPr/>
      </p:nvGrpSpPr>
      <p:grpSpPr>
        <a:xfrm>
          <a:off x="0" y="0"/>
          <a:ext cx="0" cy="0"/>
          <a:chOff x="0" y="0"/>
          <a:chExt cx="0" cy="0"/>
        </a:xfrm>
      </p:grpSpPr>
      <p:sp>
        <p:nvSpPr>
          <p:cNvPr id="275" name="Google Shape;275;p20"/>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6" name="Google Shape;276;p2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7" name="Google Shape;277;p20"/>
          <p:cNvSpPr txBox="1"/>
          <p:nvPr/>
        </p:nvSpPr>
        <p:spPr>
          <a:xfrm>
            <a:off x="3094500" y="97950"/>
            <a:ext cx="6049500" cy="4279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 sz="1400" u="none" cap="none" strike="noStrike">
                <a:solidFill>
                  <a:srgbClr val="004993"/>
                </a:solidFill>
                <a:latin typeface="Open Sans"/>
                <a:ea typeface="Open Sans"/>
                <a:cs typeface="Open Sans"/>
                <a:sym typeface="Open Sans"/>
              </a:rPr>
              <a:t>Бейімдеу мүмкіндігі: </a:t>
            </a:r>
            <a:r>
              <a:rPr b="0" i="0" lang="en" sz="1400" u="none" cap="none" strike="noStrike">
                <a:solidFill>
                  <a:srgbClr val="004993"/>
                </a:solidFill>
                <a:latin typeface="Open Sans"/>
                <a:ea typeface="Open Sans"/>
                <a:cs typeface="Open Sans"/>
                <a:sym typeface="Open Sans"/>
              </a:rPr>
              <a:t>Оқытушылар кез келген оқу процесі үшін ең жақсы оқу материалдарын жасай отырып, АБР сапасын үздіксіз жақсарта отырып, АБР-ды баптай алады (ішінара немесе толық).</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en" sz="1400" u="none" cap="none" strike="noStrike">
                <a:solidFill>
                  <a:srgbClr val="004993"/>
                </a:solidFill>
                <a:latin typeface="Open Sans"/>
                <a:ea typeface="Open Sans"/>
                <a:cs typeface="Open Sans"/>
                <a:sym typeface="Open Sans"/>
              </a:rPr>
              <a:t>Ашық педагогиканың қамтамасыз етілуі: </a:t>
            </a:r>
            <a:r>
              <a:rPr b="0" i="0" lang="en" sz="1400" u="none" cap="none" strike="noStrike">
                <a:solidFill>
                  <a:srgbClr val="004993"/>
                </a:solidFill>
                <a:latin typeface="Open Sans"/>
                <a:ea typeface="Open Sans"/>
                <a:cs typeface="Open Sans"/>
                <a:sym typeface="Open Sans"/>
              </a:rPr>
              <a:t>АБР көмегімен студенттер оқу процесіне және оқу материалдарын жасауға белсенді қатысады, іс жүзінде оларды оқытушының жетекшілігімен өздері жасайды.</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en" sz="1400" u="none" cap="none" strike="noStrike">
                <a:solidFill>
                  <a:srgbClr val="004993"/>
                </a:solidFill>
                <a:latin typeface="Open Sans"/>
                <a:ea typeface="Open Sans"/>
                <a:cs typeface="Open Sans"/>
                <a:sym typeface="Open Sans"/>
              </a:rPr>
              <a:t>Беделдің артуы: </a:t>
            </a:r>
            <a:r>
              <a:rPr b="0" i="0" lang="en" sz="1400" u="none" cap="none" strike="noStrike">
                <a:solidFill>
                  <a:srgbClr val="004993"/>
                </a:solidFill>
                <a:latin typeface="Open Sans"/>
                <a:ea typeface="Open Sans"/>
                <a:cs typeface="Open Sans"/>
                <a:sym typeface="Open Sans"/>
              </a:rPr>
              <a:t>АБР сапасы бүкіл әлемдегі әріптестермен ынтымақтастық үшін жаңа мүмкіндіктер ұсына отырып, жергілікті және жаһандық деңгейде мұғалімнің беделін арттырады.</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en" sz="1400" u="none" cap="none" strike="noStrike">
                <a:solidFill>
                  <a:srgbClr val="004993"/>
                </a:solidFill>
                <a:latin typeface="Open Sans"/>
                <a:ea typeface="Open Sans"/>
                <a:cs typeface="Open Sans"/>
                <a:sym typeface="Open Sans"/>
              </a:rPr>
              <a:t>Жұмыс жүктемесінің азаюы: </a:t>
            </a:r>
            <a:r>
              <a:rPr b="0" i="0" lang="en" sz="1400" u="none" cap="none" strike="noStrike">
                <a:solidFill>
                  <a:srgbClr val="004993"/>
                </a:solidFill>
                <a:latin typeface="Open Sans"/>
                <a:ea typeface="Open Sans"/>
                <a:cs typeface="Open Sans"/>
                <a:sym typeface="Open Sans"/>
              </a:rPr>
              <a:t>Мұғалімдерге велосипедті әрдайым ойлап табудың қажеті жоқ, олар бұрыннан бар нәрсені қайта қолдана алады.</a:t>
            </a:r>
            <a:endParaRPr b="0" i="0" sz="15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en" sz="1400" u="none" cap="none" strike="noStrike">
                <a:solidFill>
                  <a:srgbClr val="004993"/>
                </a:solidFill>
                <a:latin typeface="Open Sans"/>
                <a:ea typeface="Open Sans"/>
                <a:cs typeface="Open Sans"/>
                <a:sym typeface="Open Sans"/>
              </a:rPr>
              <a:t>Шығармашылық шабыт: </a:t>
            </a:r>
            <a:r>
              <a:rPr b="0" i="0" lang="en" sz="1400" u="none" cap="none" strike="noStrike">
                <a:solidFill>
                  <a:srgbClr val="004993"/>
                </a:solidFill>
                <a:latin typeface="Open Sans"/>
                <a:ea typeface="Open Sans"/>
                <a:cs typeface="Open Sans"/>
                <a:sym typeface="Open Sans"/>
              </a:rPr>
              <a:t>АБР – бұл жаңа идеяларды алудың тәсілі.</a:t>
            </a:r>
            <a:endParaRPr b="0" i="0" sz="1400" u="none" cap="none" strike="noStrike">
              <a:solidFill>
                <a:srgbClr val="000000"/>
              </a:solidFill>
              <a:latin typeface="Arial"/>
              <a:ea typeface="Arial"/>
              <a:cs typeface="Arial"/>
              <a:sym typeface="Arial"/>
            </a:endParaRPr>
          </a:p>
        </p:txBody>
      </p:sp>
      <p:cxnSp>
        <p:nvCxnSpPr>
          <p:cNvPr id="278" name="Google Shape;278;p2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79" name="Google Shape;279;p2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80" name="Google Shape;280;p20"/>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1" name="Google Shape;281;p20"/>
          <p:cNvSpPr txBox="1"/>
          <p:nvPr/>
        </p:nvSpPr>
        <p:spPr>
          <a:xfrm>
            <a:off x="59375" y="1652700"/>
            <a:ext cx="2781000" cy="1169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000"/>
              <a:buFont typeface="Arial"/>
              <a:buNone/>
            </a:pPr>
            <a:r>
              <a:rPr b="1" i="0" lang="en" sz="2000" u="none" cap="none" strike="noStrike">
                <a:solidFill>
                  <a:schemeClr val="lt1"/>
                </a:solidFill>
                <a:latin typeface="Open Sans"/>
                <a:ea typeface="Open Sans"/>
                <a:cs typeface="Open Sans"/>
                <a:sym typeface="Open Sans"/>
              </a:rPr>
              <a:t>Ашық білім берудің </a:t>
            </a:r>
            <a:r>
              <a:rPr b="1" i="0" lang="en" sz="2000" u="none" cap="none" strike="noStrike">
                <a:solidFill>
                  <a:schemeClr val="accent4"/>
                </a:solidFill>
                <a:latin typeface="Open Sans"/>
                <a:ea typeface="Open Sans"/>
                <a:cs typeface="Open Sans"/>
                <a:sym typeface="Open Sans"/>
              </a:rPr>
              <a:t>оқытушылар </a:t>
            </a:r>
            <a:r>
              <a:rPr b="1" i="0" lang="en" sz="2000" u="none" cap="none" strike="noStrike">
                <a:solidFill>
                  <a:schemeClr val="lt1"/>
                </a:solidFill>
                <a:latin typeface="Open Sans"/>
                <a:ea typeface="Open Sans"/>
                <a:cs typeface="Open Sans"/>
                <a:sym typeface="Open Sans"/>
              </a:rPr>
              <a:t>үшін артықшылықтары </a:t>
            </a:r>
            <a:endParaRPr b="1" i="0" sz="20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285" name="Shape 285"/>
        <p:cNvGrpSpPr/>
        <p:nvPr/>
      </p:nvGrpSpPr>
      <p:grpSpPr>
        <a:xfrm>
          <a:off x="0" y="0"/>
          <a:ext cx="0" cy="0"/>
          <a:chOff x="0" y="0"/>
          <a:chExt cx="0" cy="0"/>
        </a:xfrm>
      </p:grpSpPr>
      <p:sp>
        <p:nvSpPr>
          <p:cNvPr id="286" name="Google Shape;286;p21"/>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7" name="Google Shape;287;p2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8" name="Google Shape;288;p21"/>
          <p:cNvSpPr txBox="1"/>
          <p:nvPr/>
        </p:nvSpPr>
        <p:spPr>
          <a:xfrm>
            <a:off x="3111175" y="426088"/>
            <a:ext cx="5460000" cy="3663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i="0" lang="en" sz="3000" u="none" cap="none" strike="noStrike">
                <a:solidFill>
                  <a:srgbClr val="004993"/>
                </a:solidFill>
                <a:latin typeface="Open Sans"/>
                <a:ea typeface="Open Sans"/>
                <a:cs typeface="Open Sans"/>
                <a:sym typeface="Open Sans"/>
              </a:rPr>
              <a:t>Бейімдеу мүмкіндігі: </a:t>
            </a:r>
            <a:br>
              <a:rPr b="1" i="0" lang="en" sz="2900" u="none" cap="none" strike="noStrike">
                <a:solidFill>
                  <a:srgbClr val="004993"/>
                </a:solidFill>
                <a:latin typeface="Open Sans"/>
                <a:ea typeface="Open Sans"/>
                <a:cs typeface="Open Sans"/>
                <a:sym typeface="Open Sans"/>
              </a:rPr>
            </a:br>
            <a:r>
              <a:rPr b="0" i="0" lang="en" sz="2800" u="none" cap="none" strike="noStrike">
                <a:solidFill>
                  <a:srgbClr val="004993"/>
                </a:solidFill>
                <a:latin typeface="Open Sans"/>
                <a:ea typeface="Open Sans"/>
                <a:cs typeface="Open Sans"/>
                <a:sym typeface="Open Sans"/>
              </a:rPr>
              <a:t>Оқытушылар кез келген оқу процесі үшін ең жақсы оқу материалдарын жасай отырып, АБР сапасын үздіксіз жақсарта отырып, АБР-ды баптай алады (ішінара немесе толық).</a:t>
            </a:r>
            <a:endParaRPr b="0" i="0" sz="1400" u="none" cap="none" strike="noStrike">
              <a:solidFill>
                <a:srgbClr val="000000"/>
              </a:solidFill>
              <a:latin typeface="Arial"/>
              <a:ea typeface="Arial"/>
              <a:cs typeface="Arial"/>
              <a:sym typeface="Arial"/>
            </a:endParaRPr>
          </a:p>
        </p:txBody>
      </p:sp>
      <p:cxnSp>
        <p:nvCxnSpPr>
          <p:cNvPr id="289" name="Google Shape;289;p21"/>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90" name="Google Shape;290;p21"/>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91" name="Google Shape;291;p21"/>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2" name="Google Shape;292;p21"/>
          <p:cNvSpPr txBox="1"/>
          <p:nvPr/>
        </p:nvSpPr>
        <p:spPr>
          <a:xfrm>
            <a:off x="59375" y="1652700"/>
            <a:ext cx="2781000" cy="1169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000"/>
              <a:buFont typeface="Arial"/>
              <a:buNone/>
            </a:pPr>
            <a:r>
              <a:rPr b="1" i="0" lang="en" sz="2000" u="none" cap="none" strike="noStrike">
                <a:solidFill>
                  <a:schemeClr val="lt1"/>
                </a:solidFill>
                <a:latin typeface="Open Sans"/>
                <a:ea typeface="Open Sans"/>
                <a:cs typeface="Open Sans"/>
                <a:sym typeface="Open Sans"/>
              </a:rPr>
              <a:t>Ашық білім берудің </a:t>
            </a:r>
            <a:r>
              <a:rPr b="1" i="0" lang="en" sz="2000" u="none" cap="none" strike="noStrike">
                <a:solidFill>
                  <a:schemeClr val="accent4"/>
                </a:solidFill>
                <a:latin typeface="Open Sans"/>
                <a:ea typeface="Open Sans"/>
                <a:cs typeface="Open Sans"/>
                <a:sym typeface="Open Sans"/>
              </a:rPr>
              <a:t>оқытушылар </a:t>
            </a:r>
            <a:r>
              <a:rPr b="1" i="0" lang="en" sz="2000" u="none" cap="none" strike="noStrike">
                <a:solidFill>
                  <a:schemeClr val="lt1"/>
                </a:solidFill>
                <a:latin typeface="Open Sans"/>
                <a:ea typeface="Open Sans"/>
                <a:cs typeface="Open Sans"/>
                <a:sym typeface="Open Sans"/>
              </a:rPr>
              <a:t>үшін артықшылықтары </a:t>
            </a:r>
            <a:endParaRPr b="1" i="0" sz="20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296" name="Shape 296"/>
        <p:cNvGrpSpPr/>
        <p:nvPr/>
      </p:nvGrpSpPr>
      <p:grpSpPr>
        <a:xfrm>
          <a:off x="0" y="0"/>
          <a:ext cx="0" cy="0"/>
          <a:chOff x="0" y="0"/>
          <a:chExt cx="0" cy="0"/>
        </a:xfrm>
      </p:grpSpPr>
      <p:sp>
        <p:nvSpPr>
          <p:cNvPr id="297" name="Google Shape;297;p22"/>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8" name="Google Shape;298;p22"/>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9" name="Google Shape;299;p22"/>
          <p:cNvSpPr txBox="1"/>
          <p:nvPr/>
        </p:nvSpPr>
        <p:spPr>
          <a:xfrm>
            <a:off x="3123975" y="421200"/>
            <a:ext cx="5896500" cy="3632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800" u="none" cap="none" strike="noStrike">
                <a:solidFill>
                  <a:srgbClr val="004993"/>
                </a:solidFill>
                <a:latin typeface="Open Sans"/>
                <a:ea typeface="Open Sans"/>
                <a:cs typeface="Open Sans"/>
                <a:sym typeface="Open Sans"/>
              </a:rPr>
              <a:t>Ашық педагогиканың қамтамасыз етілуі: </a:t>
            </a:r>
            <a:r>
              <a:rPr b="0" i="0" lang="en" sz="2800" u="none" cap="none" strike="noStrike">
                <a:solidFill>
                  <a:srgbClr val="004993"/>
                </a:solidFill>
                <a:latin typeface="Open Sans"/>
                <a:ea typeface="Open Sans"/>
                <a:cs typeface="Open Sans"/>
                <a:sym typeface="Open Sans"/>
              </a:rPr>
              <a:t>АБР көмегімен студенттер оқу процесіне және оқу материалдарын жасауға белсенді қатысады, іс жүзінде оларды оқытушының жетекшілігімен өздері жасайды.</a:t>
            </a:r>
            <a:endParaRPr b="0" i="0" sz="1400" u="none" cap="none" strike="noStrike">
              <a:solidFill>
                <a:srgbClr val="000000"/>
              </a:solidFill>
              <a:latin typeface="Arial"/>
              <a:ea typeface="Arial"/>
              <a:cs typeface="Arial"/>
              <a:sym typeface="Arial"/>
            </a:endParaRPr>
          </a:p>
        </p:txBody>
      </p:sp>
      <p:cxnSp>
        <p:nvCxnSpPr>
          <p:cNvPr id="300" name="Google Shape;300;p22"/>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01" name="Google Shape;301;p22"/>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02" name="Google Shape;302;p22"/>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3" name="Google Shape;303;p22"/>
          <p:cNvSpPr txBox="1"/>
          <p:nvPr/>
        </p:nvSpPr>
        <p:spPr>
          <a:xfrm>
            <a:off x="59375" y="1652700"/>
            <a:ext cx="2781000" cy="1169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000"/>
              <a:buFont typeface="Arial"/>
              <a:buNone/>
            </a:pPr>
            <a:r>
              <a:rPr b="1" i="0" lang="en" sz="2000" u="none" cap="none" strike="noStrike">
                <a:solidFill>
                  <a:schemeClr val="lt1"/>
                </a:solidFill>
                <a:latin typeface="Open Sans"/>
                <a:ea typeface="Open Sans"/>
                <a:cs typeface="Open Sans"/>
                <a:sym typeface="Open Sans"/>
              </a:rPr>
              <a:t>Ашық білім берудің </a:t>
            </a:r>
            <a:r>
              <a:rPr b="1" i="0" lang="en" sz="2000" u="none" cap="none" strike="noStrike">
                <a:solidFill>
                  <a:schemeClr val="accent4"/>
                </a:solidFill>
                <a:latin typeface="Open Sans"/>
                <a:ea typeface="Open Sans"/>
                <a:cs typeface="Open Sans"/>
                <a:sym typeface="Open Sans"/>
              </a:rPr>
              <a:t>оқытушылар </a:t>
            </a:r>
            <a:r>
              <a:rPr b="1" i="0" lang="en" sz="2000" u="none" cap="none" strike="noStrike">
                <a:solidFill>
                  <a:schemeClr val="lt1"/>
                </a:solidFill>
                <a:latin typeface="Open Sans"/>
                <a:ea typeface="Open Sans"/>
                <a:cs typeface="Open Sans"/>
                <a:sym typeface="Open Sans"/>
              </a:rPr>
              <a:t>үшін артықшылықтары </a:t>
            </a:r>
            <a:endParaRPr b="1" i="0" sz="20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07" name="Shape 307"/>
        <p:cNvGrpSpPr/>
        <p:nvPr/>
      </p:nvGrpSpPr>
      <p:grpSpPr>
        <a:xfrm>
          <a:off x="0" y="0"/>
          <a:ext cx="0" cy="0"/>
          <a:chOff x="0" y="0"/>
          <a:chExt cx="0" cy="0"/>
        </a:xfrm>
      </p:grpSpPr>
      <p:sp>
        <p:nvSpPr>
          <p:cNvPr id="308" name="Google Shape;308;p23"/>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9" name="Google Shape;309;p23"/>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0" name="Google Shape;310;p23"/>
          <p:cNvSpPr txBox="1"/>
          <p:nvPr/>
        </p:nvSpPr>
        <p:spPr>
          <a:xfrm>
            <a:off x="3187925" y="656950"/>
            <a:ext cx="5460000" cy="3201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en" sz="2800" u="none" cap="none" strike="noStrike">
                <a:solidFill>
                  <a:srgbClr val="004993"/>
                </a:solidFill>
                <a:latin typeface="Open Sans"/>
                <a:ea typeface="Open Sans"/>
                <a:cs typeface="Open Sans"/>
                <a:sym typeface="Open Sans"/>
              </a:rPr>
              <a:t>Беделдің артуы: </a:t>
            </a:r>
            <a:r>
              <a:rPr b="0" i="0" lang="en" sz="2800" u="none" cap="none" strike="noStrike">
                <a:solidFill>
                  <a:srgbClr val="004993"/>
                </a:solidFill>
                <a:latin typeface="Open Sans"/>
                <a:ea typeface="Open Sans"/>
                <a:cs typeface="Open Sans"/>
                <a:sym typeface="Open Sans"/>
              </a:rPr>
              <a:t>АБР сапасы бүкіл әлемдегі әріптестермен ынтымақтастық үшін жаңа мүмкіндіктер ұсына отырып, жергілікті және жаһандық деңгейде мұғалімнің беделін арттырады.</a:t>
            </a:r>
            <a:endParaRPr b="0" i="0" sz="1400" u="none" cap="none" strike="noStrike">
              <a:solidFill>
                <a:srgbClr val="000000"/>
              </a:solidFill>
              <a:latin typeface="Arial"/>
              <a:ea typeface="Arial"/>
              <a:cs typeface="Arial"/>
              <a:sym typeface="Arial"/>
            </a:endParaRPr>
          </a:p>
        </p:txBody>
      </p:sp>
      <p:cxnSp>
        <p:nvCxnSpPr>
          <p:cNvPr id="311" name="Google Shape;311;p23"/>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12" name="Google Shape;312;p23"/>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13" name="Google Shape;313;p23"/>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4" name="Google Shape;314;p23"/>
          <p:cNvSpPr txBox="1"/>
          <p:nvPr/>
        </p:nvSpPr>
        <p:spPr>
          <a:xfrm>
            <a:off x="59375" y="1652700"/>
            <a:ext cx="2781000" cy="1169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000"/>
              <a:buFont typeface="Arial"/>
              <a:buNone/>
            </a:pPr>
            <a:r>
              <a:rPr b="1" i="0" lang="en" sz="2000" u="none" cap="none" strike="noStrike">
                <a:solidFill>
                  <a:schemeClr val="lt1"/>
                </a:solidFill>
                <a:latin typeface="Open Sans"/>
                <a:ea typeface="Open Sans"/>
                <a:cs typeface="Open Sans"/>
                <a:sym typeface="Open Sans"/>
              </a:rPr>
              <a:t>Ашық білім берудің </a:t>
            </a:r>
            <a:r>
              <a:rPr b="1" i="0" lang="en" sz="2000" u="none" cap="none" strike="noStrike">
                <a:solidFill>
                  <a:schemeClr val="accent4"/>
                </a:solidFill>
                <a:latin typeface="Open Sans"/>
                <a:ea typeface="Open Sans"/>
                <a:cs typeface="Open Sans"/>
                <a:sym typeface="Open Sans"/>
              </a:rPr>
              <a:t>оқытушылар </a:t>
            </a:r>
            <a:r>
              <a:rPr b="1" i="0" lang="en" sz="2000" u="none" cap="none" strike="noStrike">
                <a:solidFill>
                  <a:schemeClr val="lt1"/>
                </a:solidFill>
                <a:latin typeface="Open Sans"/>
                <a:ea typeface="Open Sans"/>
                <a:cs typeface="Open Sans"/>
                <a:sym typeface="Open Sans"/>
              </a:rPr>
              <a:t>үшін артықшылықтары </a:t>
            </a:r>
            <a:endParaRPr b="1" i="0" sz="20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18" name="Shape 318"/>
        <p:cNvGrpSpPr/>
        <p:nvPr/>
      </p:nvGrpSpPr>
      <p:grpSpPr>
        <a:xfrm>
          <a:off x="0" y="0"/>
          <a:ext cx="0" cy="0"/>
          <a:chOff x="0" y="0"/>
          <a:chExt cx="0" cy="0"/>
        </a:xfrm>
      </p:grpSpPr>
      <p:sp>
        <p:nvSpPr>
          <p:cNvPr id="319" name="Google Shape;319;p24"/>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0" name="Google Shape;320;p2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1" name="Google Shape;321;p24"/>
          <p:cNvSpPr txBox="1"/>
          <p:nvPr/>
        </p:nvSpPr>
        <p:spPr>
          <a:xfrm>
            <a:off x="3179650" y="872500"/>
            <a:ext cx="5379900" cy="2770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en" sz="2800" u="none" cap="none" strike="noStrike">
                <a:solidFill>
                  <a:srgbClr val="004993"/>
                </a:solidFill>
                <a:latin typeface="Open Sans"/>
                <a:ea typeface="Open Sans"/>
                <a:cs typeface="Open Sans"/>
                <a:sym typeface="Open Sans"/>
              </a:rPr>
              <a:t>Жұмыс жүктемесінің азаюы: </a:t>
            </a:r>
            <a:r>
              <a:rPr b="0" i="0" lang="en" sz="2800" u="none" cap="none" strike="noStrike">
                <a:solidFill>
                  <a:srgbClr val="004993"/>
                </a:solidFill>
                <a:latin typeface="Open Sans"/>
                <a:ea typeface="Open Sans"/>
                <a:cs typeface="Open Sans"/>
                <a:sym typeface="Open Sans"/>
              </a:rPr>
              <a:t>Мұғалімдерге велосипедті әрдайым ойлап табудың қажеті жоқ, олар бұрыннан бар нәрсені қайта қолдана алады.</a:t>
            </a:r>
            <a:endParaRPr b="0" i="0" sz="1400" u="none" cap="none" strike="noStrike">
              <a:solidFill>
                <a:srgbClr val="000000"/>
              </a:solidFill>
              <a:latin typeface="Arial"/>
              <a:ea typeface="Arial"/>
              <a:cs typeface="Arial"/>
              <a:sym typeface="Arial"/>
            </a:endParaRPr>
          </a:p>
        </p:txBody>
      </p:sp>
      <p:cxnSp>
        <p:nvCxnSpPr>
          <p:cNvPr id="322" name="Google Shape;322;p24"/>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23" name="Google Shape;323;p24"/>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24" name="Google Shape;324;p24"/>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5" name="Google Shape;325;p24"/>
          <p:cNvSpPr txBox="1"/>
          <p:nvPr/>
        </p:nvSpPr>
        <p:spPr>
          <a:xfrm>
            <a:off x="59375" y="1652700"/>
            <a:ext cx="2781000" cy="1169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000"/>
              <a:buFont typeface="Arial"/>
              <a:buNone/>
            </a:pPr>
            <a:r>
              <a:rPr b="1" i="0" lang="en" sz="2000" u="none" cap="none" strike="noStrike">
                <a:solidFill>
                  <a:schemeClr val="lt1"/>
                </a:solidFill>
                <a:latin typeface="Open Sans"/>
                <a:ea typeface="Open Sans"/>
                <a:cs typeface="Open Sans"/>
                <a:sym typeface="Open Sans"/>
              </a:rPr>
              <a:t>Ашық білім берудің </a:t>
            </a:r>
            <a:r>
              <a:rPr b="1" i="0" lang="en" sz="2000" u="none" cap="none" strike="noStrike">
                <a:solidFill>
                  <a:schemeClr val="accent4"/>
                </a:solidFill>
                <a:latin typeface="Open Sans"/>
                <a:ea typeface="Open Sans"/>
                <a:cs typeface="Open Sans"/>
                <a:sym typeface="Open Sans"/>
              </a:rPr>
              <a:t>оқытушылар </a:t>
            </a:r>
            <a:r>
              <a:rPr b="1" i="0" lang="en" sz="2000" u="none" cap="none" strike="noStrike">
                <a:solidFill>
                  <a:schemeClr val="lt1"/>
                </a:solidFill>
                <a:latin typeface="Open Sans"/>
                <a:ea typeface="Open Sans"/>
                <a:cs typeface="Open Sans"/>
                <a:sym typeface="Open Sans"/>
              </a:rPr>
              <a:t>үшін артықшылықтары </a:t>
            </a:r>
            <a:endParaRPr b="1" i="0" sz="20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29" name="Shape 329"/>
        <p:cNvGrpSpPr/>
        <p:nvPr/>
      </p:nvGrpSpPr>
      <p:grpSpPr>
        <a:xfrm>
          <a:off x="0" y="0"/>
          <a:ext cx="0" cy="0"/>
          <a:chOff x="0" y="0"/>
          <a:chExt cx="0" cy="0"/>
        </a:xfrm>
      </p:grpSpPr>
      <p:sp>
        <p:nvSpPr>
          <p:cNvPr id="330" name="Google Shape;330;p25"/>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1" name="Google Shape;331;p25"/>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2" name="Google Shape;332;p25"/>
          <p:cNvSpPr txBox="1"/>
          <p:nvPr/>
        </p:nvSpPr>
        <p:spPr>
          <a:xfrm>
            <a:off x="3180750" y="1472800"/>
            <a:ext cx="5460000" cy="1569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i="0" lang="en" sz="3000" u="none" cap="none" strike="noStrike">
                <a:solidFill>
                  <a:srgbClr val="004993"/>
                </a:solidFill>
                <a:latin typeface="Open Sans"/>
                <a:ea typeface="Open Sans"/>
                <a:cs typeface="Open Sans"/>
                <a:sym typeface="Open Sans"/>
              </a:rPr>
              <a:t>Шығармашылық шабыт: </a:t>
            </a:r>
            <a:r>
              <a:rPr b="0" i="0" lang="en" sz="3000" u="none" cap="none" strike="noStrike">
                <a:solidFill>
                  <a:srgbClr val="004993"/>
                </a:solidFill>
                <a:latin typeface="Open Sans"/>
                <a:ea typeface="Open Sans"/>
                <a:cs typeface="Open Sans"/>
                <a:sym typeface="Open Sans"/>
              </a:rPr>
              <a:t>АБР – бұл жаңа идеяларды алудың тәсілі.</a:t>
            </a:r>
            <a:endParaRPr b="0" i="0" sz="1400" u="none" cap="none" strike="noStrike">
              <a:solidFill>
                <a:srgbClr val="000000"/>
              </a:solidFill>
              <a:latin typeface="Arial"/>
              <a:ea typeface="Arial"/>
              <a:cs typeface="Arial"/>
              <a:sym typeface="Arial"/>
            </a:endParaRPr>
          </a:p>
        </p:txBody>
      </p:sp>
      <p:cxnSp>
        <p:nvCxnSpPr>
          <p:cNvPr id="333" name="Google Shape;333;p25"/>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34" name="Google Shape;334;p25"/>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35" name="Google Shape;335;p25"/>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6" name="Google Shape;336;p25"/>
          <p:cNvSpPr txBox="1"/>
          <p:nvPr/>
        </p:nvSpPr>
        <p:spPr>
          <a:xfrm>
            <a:off x="59375" y="1652700"/>
            <a:ext cx="2781000" cy="1169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000"/>
              <a:buFont typeface="Arial"/>
              <a:buNone/>
            </a:pPr>
            <a:r>
              <a:rPr b="1" i="0" lang="en" sz="2000" u="none" cap="none" strike="noStrike">
                <a:solidFill>
                  <a:schemeClr val="lt1"/>
                </a:solidFill>
                <a:latin typeface="Open Sans"/>
                <a:ea typeface="Open Sans"/>
                <a:cs typeface="Open Sans"/>
                <a:sym typeface="Open Sans"/>
              </a:rPr>
              <a:t>Ашық білім берудің </a:t>
            </a:r>
            <a:r>
              <a:rPr b="1" i="0" lang="en" sz="2000" u="none" cap="none" strike="noStrike">
                <a:solidFill>
                  <a:schemeClr val="accent4"/>
                </a:solidFill>
                <a:latin typeface="Open Sans"/>
                <a:ea typeface="Open Sans"/>
                <a:cs typeface="Open Sans"/>
                <a:sym typeface="Open Sans"/>
              </a:rPr>
              <a:t>оқытушылар </a:t>
            </a:r>
            <a:r>
              <a:rPr b="1" i="0" lang="en" sz="2000" u="none" cap="none" strike="noStrike">
                <a:solidFill>
                  <a:schemeClr val="lt1"/>
                </a:solidFill>
                <a:latin typeface="Open Sans"/>
                <a:ea typeface="Open Sans"/>
                <a:cs typeface="Open Sans"/>
                <a:sym typeface="Open Sans"/>
              </a:rPr>
              <a:t>үшін артықшылықтары </a:t>
            </a:r>
            <a:endParaRPr b="1" i="0" sz="20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40" name="Shape 340"/>
        <p:cNvGrpSpPr/>
        <p:nvPr/>
      </p:nvGrpSpPr>
      <p:grpSpPr>
        <a:xfrm>
          <a:off x="0" y="0"/>
          <a:ext cx="0" cy="0"/>
          <a:chOff x="0" y="0"/>
          <a:chExt cx="0" cy="0"/>
        </a:xfrm>
      </p:grpSpPr>
      <p:sp>
        <p:nvSpPr>
          <p:cNvPr id="341" name="Google Shape;341;p26"/>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2" name="Google Shape;342;p26"/>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3" name="Google Shape;343;p26"/>
          <p:cNvSpPr txBox="1"/>
          <p:nvPr/>
        </p:nvSpPr>
        <p:spPr>
          <a:xfrm>
            <a:off x="3032400" y="64950"/>
            <a:ext cx="6111600" cy="43452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500"/>
              <a:buFont typeface="Arial"/>
              <a:buNone/>
            </a:pPr>
            <a:r>
              <a:rPr b="1" i="0" lang="en" sz="1500" u="none" cap="none" strike="noStrike">
                <a:solidFill>
                  <a:srgbClr val="004993"/>
                </a:solidFill>
                <a:latin typeface="Open Sans"/>
                <a:ea typeface="Open Sans"/>
                <a:cs typeface="Open Sans"/>
                <a:sym typeface="Open Sans"/>
              </a:rPr>
              <a:t>Оқытудың белсенді тәсілдерін ынталандыру:</a:t>
            </a:r>
            <a:r>
              <a:rPr b="0" i="0" lang="en" sz="1500" u="none" cap="none" strike="noStrike">
                <a:solidFill>
                  <a:srgbClr val="004993"/>
                </a:solidFill>
                <a:latin typeface="Open Sans"/>
                <a:ea typeface="Open Sans"/>
                <a:cs typeface="Open Sans"/>
                <a:sym typeface="Open Sans"/>
              </a:rPr>
              <a:t> оқытушылар АБР-ды өзгертуге/бейімдеуге негізделген практикада оқытудың әртүрлі практикалық стратегияларын жасай алады.</a:t>
            </a:r>
            <a:endParaRPr b="0" i="0" sz="16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900"/>
              <a:buFont typeface="Arial"/>
              <a:buNone/>
            </a:pPr>
            <a:r>
              <a:t/>
            </a:r>
            <a:endParaRPr b="0" i="0" sz="9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500"/>
              <a:buFont typeface="Arial"/>
              <a:buNone/>
            </a:pPr>
            <a:r>
              <a:rPr b="1" i="0" lang="en" sz="1500" u="none" cap="none" strike="noStrike">
                <a:solidFill>
                  <a:srgbClr val="004993"/>
                </a:solidFill>
                <a:latin typeface="Open Sans"/>
                <a:ea typeface="Open Sans"/>
                <a:cs typeface="Open Sans"/>
                <a:sym typeface="Open Sans"/>
              </a:rPr>
              <a:t>Ынтымақтастықты дамыту: </a:t>
            </a:r>
            <a:r>
              <a:rPr b="0" i="0" lang="en" sz="1500" u="none" cap="none" strike="noStrike">
                <a:solidFill>
                  <a:srgbClr val="004993"/>
                </a:solidFill>
                <a:latin typeface="Open Sans"/>
                <a:ea typeface="Open Sans"/>
                <a:cs typeface="Open Sans"/>
                <a:sym typeface="Open Sans"/>
              </a:rPr>
              <a:t>әріптестер арасындағы кері байланыс, студенттердің ынтымақтастығы және сарапшыларды тарту ашық лицензиялар арқылы жүзеге асырылатын процесс арқылы күшейеді және оқытушыларды тәжірибе жағынан байытады.</a:t>
            </a:r>
            <a:endParaRPr b="0" i="0" sz="16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900"/>
              <a:buFont typeface="Arial"/>
              <a:buNone/>
            </a:pPr>
            <a:r>
              <a:t/>
            </a:r>
            <a:endParaRPr b="0" i="0" sz="9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500"/>
              <a:buFont typeface="Arial"/>
              <a:buNone/>
            </a:pPr>
            <a:r>
              <a:rPr b="1" i="0" lang="en" sz="1500" u="none" cap="none" strike="noStrike">
                <a:solidFill>
                  <a:srgbClr val="004993"/>
                </a:solidFill>
                <a:latin typeface="Open Sans"/>
                <a:ea typeface="Open Sans"/>
                <a:cs typeface="Open Sans"/>
                <a:sym typeface="Open Sans"/>
              </a:rPr>
              <a:t>Инновацияны қолдау: </a:t>
            </a:r>
            <a:r>
              <a:rPr b="0" i="0" lang="en" sz="1500" u="none" cap="none" strike="noStrike">
                <a:solidFill>
                  <a:srgbClr val="004993"/>
                </a:solidFill>
                <a:latin typeface="Open Sans"/>
                <a:ea typeface="Open Sans"/>
                <a:cs typeface="Open Sans"/>
                <a:sym typeface="Open Sans"/>
              </a:rPr>
              <a:t>АБР басқаларға оларды пайдалануға және сындарлы кері байланыс беруге мүмкіндік бере отырып, оқыту мен оқу материалдарының сапасын жақсартуға мүмкіндік береді.</a:t>
            </a:r>
            <a:endParaRPr b="0" i="0" sz="16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900"/>
              <a:buFont typeface="Arial"/>
              <a:buNone/>
            </a:pPr>
            <a:r>
              <a:t/>
            </a:r>
            <a:endParaRPr b="0" i="0" sz="9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500"/>
              <a:buFont typeface="Arial"/>
              <a:buNone/>
            </a:pPr>
            <a:r>
              <a:rPr b="1" i="0" lang="en" sz="1500" u="none" cap="none" strike="noStrike">
                <a:solidFill>
                  <a:srgbClr val="004993"/>
                </a:solidFill>
                <a:latin typeface="Open Sans"/>
                <a:ea typeface="Open Sans"/>
                <a:cs typeface="Open Sans"/>
                <a:sym typeface="Open Sans"/>
              </a:rPr>
              <a:t>Игілікті сақтау: </a:t>
            </a:r>
            <a:r>
              <a:rPr b="0" i="0" lang="en" sz="1500" u="none" cap="none" strike="noStrike">
                <a:solidFill>
                  <a:srgbClr val="004993"/>
                </a:solidFill>
                <a:latin typeface="Open Sans"/>
                <a:ea typeface="Open Sans"/>
                <a:cs typeface="Open Sans"/>
                <a:sym typeface="Open Sans"/>
              </a:rPr>
              <a:t>АБР бастаған қайта пайдалану процесі зейнетке шыққаннан кейін де жалғасады.</a:t>
            </a:r>
            <a:endParaRPr b="0" i="0" sz="1500" u="none" cap="none" strike="noStrike">
              <a:solidFill>
                <a:srgbClr val="000000"/>
              </a:solidFill>
              <a:latin typeface="Arial"/>
              <a:ea typeface="Arial"/>
              <a:cs typeface="Arial"/>
              <a:sym typeface="Arial"/>
            </a:endParaRPr>
          </a:p>
        </p:txBody>
      </p:sp>
      <p:cxnSp>
        <p:nvCxnSpPr>
          <p:cNvPr id="344" name="Google Shape;344;p26"/>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45" name="Google Shape;345;p26"/>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46" name="Google Shape;346;p26"/>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7" name="Google Shape;347;p26"/>
          <p:cNvSpPr txBox="1"/>
          <p:nvPr/>
        </p:nvSpPr>
        <p:spPr>
          <a:xfrm>
            <a:off x="59375" y="1652700"/>
            <a:ext cx="2781000" cy="1169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000"/>
              <a:buFont typeface="Arial"/>
              <a:buNone/>
            </a:pPr>
            <a:r>
              <a:rPr b="1" i="0" lang="en" sz="2000" u="none" cap="none" strike="noStrike">
                <a:solidFill>
                  <a:schemeClr val="lt1"/>
                </a:solidFill>
                <a:latin typeface="Open Sans"/>
                <a:ea typeface="Open Sans"/>
                <a:cs typeface="Open Sans"/>
                <a:sym typeface="Open Sans"/>
              </a:rPr>
              <a:t>Ашық білім берудің </a:t>
            </a:r>
            <a:r>
              <a:rPr b="1" i="0" lang="en" sz="2000" u="none" cap="none" strike="noStrike">
                <a:solidFill>
                  <a:schemeClr val="accent4"/>
                </a:solidFill>
                <a:latin typeface="Open Sans"/>
                <a:ea typeface="Open Sans"/>
                <a:cs typeface="Open Sans"/>
                <a:sym typeface="Open Sans"/>
              </a:rPr>
              <a:t>оқытушылар </a:t>
            </a:r>
            <a:r>
              <a:rPr b="1" i="0" lang="en" sz="2000" u="none" cap="none" strike="noStrike">
                <a:solidFill>
                  <a:schemeClr val="lt1"/>
                </a:solidFill>
                <a:latin typeface="Open Sans"/>
                <a:ea typeface="Open Sans"/>
                <a:cs typeface="Open Sans"/>
                <a:sym typeface="Open Sans"/>
              </a:rPr>
              <a:t>үшін артықшылықтары </a:t>
            </a:r>
            <a:endParaRPr b="1" i="0" sz="20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51" name="Shape 351"/>
        <p:cNvGrpSpPr/>
        <p:nvPr/>
      </p:nvGrpSpPr>
      <p:grpSpPr>
        <a:xfrm>
          <a:off x="0" y="0"/>
          <a:ext cx="0" cy="0"/>
          <a:chOff x="0" y="0"/>
          <a:chExt cx="0" cy="0"/>
        </a:xfrm>
      </p:grpSpPr>
      <p:sp>
        <p:nvSpPr>
          <p:cNvPr id="352" name="Google Shape;352;p27"/>
          <p:cNvSpPr txBox="1"/>
          <p:nvPr/>
        </p:nvSpPr>
        <p:spPr>
          <a:xfrm>
            <a:off x="3089700" y="59800"/>
            <a:ext cx="6054300" cy="43959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600"/>
              <a:buFont typeface="Arial"/>
              <a:buNone/>
            </a:pPr>
            <a:r>
              <a:rPr b="1" i="0" lang="en" sz="1600" u="none" cap="none" strike="noStrike">
                <a:solidFill>
                  <a:srgbClr val="004993"/>
                </a:solidFill>
                <a:latin typeface="Open Sans"/>
                <a:ea typeface="Open Sans"/>
                <a:cs typeface="Open Sans"/>
                <a:sym typeface="Open Sans"/>
              </a:rPr>
              <a:t>Таңдауды кеңейту: </a:t>
            </a:r>
            <a:r>
              <a:rPr b="0" i="0" lang="en" sz="1600" u="none" cap="none" strike="noStrike">
                <a:solidFill>
                  <a:srgbClr val="004993"/>
                </a:solidFill>
                <a:latin typeface="Open Sans"/>
                <a:ea typeface="Open Sans"/>
                <a:cs typeface="Open Sans"/>
                <a:sym typeface="Open Sans"/>
              </a:rPr>
              <a:t>ашық лицензия бойынша таратылатын оқулықтар оқытушылардың ресурстарын кеңейтеді және дәстүрлі оқулықтар сияқты жоғары сапа деңгейіне кепілдік бере алады. </a:t>
            </a:r>
            <a:endParaRPr b="0" i="0" sz="16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6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600"/>
              <a:buFont typeface="Arial"/>
              <a:buNone/>
            </a:pPr>
            <a:r>
              <a:rPr b="1" i="0" lang="en" sz="1600" u="none" cap="none" strike="noStrike">
                <a:solidFill>
                  <a:srgbClr val="004993"/>
                </a:solidFill>
                <a:latin typeface="Open Sans"/>
                <a:ea typeface="Open Sans"/>
                <a:cs typeface="Open Sans"/>
                <a:sym typeface="Open Sans"/>
              </a:rPr>
              <a:t>Академиялық еркіндікті кеңейту: </a:t>
            </a:r>
            <a:r>
              <a:rPr b="0" i="0" lang="en" sz="1600" u="none" cap="none" strike="noStrike">
                <a:solidFill>
                  <a:srgbClr val="004993"/>
                </a:solidFill>
                <a:latin typeface="Open Sans"/>
                <a:ea typeface="Open Sans"/>
                <a:cs typeface="Open Sans"/>
                <a:sym typeface="Open Sans"/>
              </a:rPr>
              <a:t>АБР-дың ашық лицензиялары оқытушыларға өз курстары үшін оқу ресурстарын үнемі өзгертуге және жаңартуға мүмкіндік береді.</a:t>
            </a:r>
            <a:endParaRPr b="0" i="0" sz="16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6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600"/>
              <a:buFont typeface="Arial"/>
              <a:buNone/>
            </a:pPr>
            <a:r>
              <a:rPr b="1" i="0" lang="en" sz="1600" u="none" cap="none" strike="noStrike">
                <a:solidFill>
                  <a:srgbClr val="004993"/>
                </a:solidFill>
                <a:latin typeface="Open Sans"/>
                <a:ea typeface="Open Sans"/>
                <a:cs typeface="Open Sans"/>
                <a:sym typeface="Open Sans"/>
              </a:rPr>
              <a:t>Инновация мен шығармашылықты көрсету:</a:t>
            </a:r>
            <a:r>
              <a:rPr b="0" i="0" lang="en" sz="1600" u="none" cap="none" strike="noStrike">
                <a:solidFill>
                  <a:srgbClr val="004993"/>
                </a:solidFill>
                <a:latin typeface="Open Sans"/>
                <a:ea typeface="Open Sans"/>
                <a:cs typeface="Open Sans"/>
                <a:sym typeface="Open Sans"/>
              </a:rPr>
              <a:t> мұғалімдердің шығармашылығы әлеуетті студенттер мен демеушілерге әсер етуі мүмкін. Бұл студенттердің белгілі бір курстарға қабылдануын арттыруға және жеке оқытушылардың құндылығын арттыруға көмектеседі.</a:t>
            </a:r>
            <a:endParaRPr b="0" i="0" sz="1600" u="none" cap="none" strike="noStrike">
              <a:solidFill>
                <a:srgbClr val="000000"/>
              </a:solidFill>
              <a:latin typeface="Arial"/>
              <a:ea typeface="Arial"/>
              <a:cs typeface="Arial"/>
              <a:sym typeface="Arial"/>
            </a:endParaRPr>
          </a:p>
        </p:txBody>
      </p:sp>
      <p:sp>
        <p:nvSpPr>
          <p:cNvPr id="353" name="Google Shape;353;p27"/>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4" name="Google Shape;354;p27"/>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55" name="Google Shape;355;p27"/>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56" name="Google Shape;356;p27"/>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57" name="Google Shape;357;p27"/>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8" name="Google Shape;358;p27"/>
          <p:cNvSpPr txBox="1"/>
          <p:nvPr/>
        </p:nvSpPr>
        <p:spPr>
          <a:xfrm>
            <a:off x="59375" y="1652700"/>
            <a:ext cx="2781000" cy="1169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000"/>
              <a:buFont typeface="Arial"/>
              <a:buNone/>
            </a:pPr>
            <a:r>
              <a:rPr b="1" i="0" lang="en" sz="2000" u="none" cap="none" strike="noStrike">
                <a:solidFill>
                  <a:schemeClr val="lt1"/>
                </a:solidFill>
                <a:latin typeface="Open Sans"/>
                <a:ea typeface="Open Sans"/>
                <a:cs typeface="Open Sans"/>
                <a:sym typeface="Open Sans"/>
              </a:rPr>
              <a:t>Ашық білім берудің </a:t>
            </a:r>
            <a:r>
              <a:rPr b="1" i="0" lang="en" sz="2000" u="none" cap="none" strike="noStrike">
                <a:solidFill>
                  <a:schemeClr val="accent4"/>
                </a:solidFill>
                <a:latin typeface="Open Sans"/>
                <a:ea typeface="Open Sans"/>
                <a:cs typeface="Open Sans"/>
                <a:sym typeface="Open Sans"/>
              </a:rPr>
              <a:t>оқытушылар </a:t>
            </a:r>
            <a:r>
              <a:rPr b="1" i="0" lang="en" sz="2000" u="none" cap="none" strike="noStrike">
                <a:solidFill>
                  <a:schemeClr val="lt1"/>
                </a:solidFill>
                <a:latin typeface="Open Sans"/>
                <a:ea typeface="Open Sans"/>
                <a:cs typeface="Open Sans"/>
                <a:sym typeface="Open Sans"/>
              </a:rPr>
              <a:t>үшін артықшылықтары </a:t>
            </a:r>
            <a:endParaRPr b="1" i="0" sz="20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362" name="Shape 362"/>
        <p:cNvGrpSpPr/>
        <p:nvPr/>
      </p:nvGrpSpPr>
      <p:grpSpPr>
        <a:xfrm>
          <a:off x="0" y="0"/>
          <a:ext cx="0" cy="0"/>
          <a:chOff x="0" y="0"/>
          <a:chExt cx="0" cy="0"/>
        </a:xfrm>
      </p:grpSpPr>
      <p:sp>
        <p:nvSpPr>
          <p:cNvPr id="363" name="Google Shape;363;p28"/>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4" name="Google Shape;364;p28"/>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5" name="Google Shape;365;p28"/>
          <p:cNvSpPr txBox="1"/>
          <p:nvPr/>
        </p:nvSpPr>
        <p:spPr>
          <a:xfrm>
            <a:off x="3032400" y="41200"/>
            <a:ext cx="6111600" cy="4433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300"/>
              <a:buFont typeface="Arial"/>
              <a:buNone/>
            </a:pPr>
            <a:r>
              <a:rPr b="1" i="0" lang="en" sz="1300" u="none" cap="none" strike="noStrike">
                <a:solidFill>
                  <a:srgbClr val="083C92"/>
                </a:solidFill>
                <a:latin typeface="Open Sans"/>
                <a:ea typeface="Open Sans"/>
                <a:cs typeface="Open Sans"/>
                <a:sym typeface="Open Sans"/>
              </a:rPr>
              <a:t>Көлем есебінен үнемдеуге көмектесу:</a:t>
            </a:r>
            <a:r>
              <a:rPr b="1" i="0" lang="en" sz="1300" u="none" cap="none" strike="noStrike">
                <a:solidFill>
                  <a:schemeClr val="lt1"/>
                </a:solidFill>
                <a:latin typeface="Open Sans"/>
                <a:ea typeface="Open Sans"/>
                <a:cs typeface="Open Sans"/>
                <a:sym typeface="Open Sans"/>
              </a:rPr>
              <a:t> </a:t>
            </a:r>
            <a:r>
              <a:rPr b="0" i="0" lang="en" sz="1300" u="none" cap="none" strike="noStrike">
                <a:solidFill>
                  <a:schemeClr val="lt1"/>
                </a:solidFill>
                <a:latin typeface="Open Sans"/>
                <a:ea typeface="Open Sans"/>
                <a:cs typeface="Open Sans"/>
                <a:sym typeface="Open Sans"/>
              </a:rPr>
              <a:t>АБР онлайн тегін, баспа түрінде қол жетімді, мәңгі сақталуы мүмкін және оңай жаңартылады. Басқа жағдайда оқулықтарды сатып алуға кететін ресурстарды технологияға, оқытуды жақсартуға немесе қарызды азайтуға бағыттауға болады.</a:t>
            </a:r>
            <a:endParaRPr b="0" i="0" sz="15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700"/>
              <a:buFont typeface="Arial"/>
              <a:buNone/>
            </a:pPr>
            <a:r>
              <a:t/>
            </a:r>
            <a:endParaRPr b="0" i="0" sz="7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en" sz="1300" u="none" cap="none" strike="noStrike">
                <a:solidFill>
                  <a:srgbClr val="083C92"/>
                </a:solidFill>
                <a:latin typeface="Open Sans"/>
                <a:ea typeface="Open Sans"/>
                <a:cs typeface="Open Sans"/>
                <a:sym typeface="Open Sans"/>
              </a:rPr>
              <a:t>Профессор-оқытушылар құрамының дамуына қолдау көрсету: </a:t>
            </a:r>
            <a:r>
              <a:rPr b="0" i="0" lang="en" sz="1300" u="none" cap="none" strike="noStrike">
                <a:solidFill>
                  <a:schemeClr val="lt1"/>
                </a:solidFill>
                <a:latin typeface="Open Sans"/>
                <a:ea typeface="Open Sans"/>
                <a:cs typeface="Open Sans"/>
                <a:sym typeface="Open Sans"/>
              </a:rPr>
              <a:t>АБР-ға қолжетімділікті кеңейту және пайдалану, сондай-ақ әртүрлі оқу орындарының оқытушылары арасындағы өзара оқыту оқу материалдарының сапасымен бірге жақсартылуда.</a:t>
            </a:r>
            <a:endParaRPr b="0" i="0" sz="1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en" sz="1300" u="none" cap="none" strike="noStrike">
                <a:solidFill>
                  <a:srgbClr val="004993"/>
                </a:solidFill>
                <a:latin typeface="Open Sans"/>
                <a:ea typeface="Open Sans"/>
                <a:cs typeface="Open Sans"/>
                <a:sym typeface="Open Sans"/>
              </a:rPr>
              <a:t>Мемлекеттік инвестицияларды барынша пайдалану: </a:t>
            </a:r>
            <a:r>
              <a:rPr b="0" i="0" lang="en" sz="1300" u="none" cap="none" strike="noStrike">
                <a:solidFill>
                  <a:schemeClr val="lt1"/>
                </a:solidFill>
                <a:latin typeface="Open Sans"/>
                <a:ea typeface="Open Sans"/>
                <a:cs typeface="Open Sans"/>
                <a:sym typeface="Open Sans"/>
              </a:rPr>
              <a:t>бюджеттен түсетін ресурстар жалпыға қол жетімді білім беру үшін пайдаланылады және әртүрлі мекемелер арасында одан да аз қосымша шығындармен бөлінеді.</a:t>
            </a:r>
            <a:endParaRPr b="0" i="0" sz="15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800"/>
              <a:buFont typeface="Arial"/>
              <a:buNone/>
            </a:pPr>
            <a:r>
              <a:t/>
            </a:r>
            <a:endParaRPr b="1"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en" sz="1300" u="none" cap="none" strike="noStrike">
                <a:solidFill>
                  <a:srgbClr val="004993"/>
                </a:solidFill>
                <a:latin typeface="Open Sans"/>
                <a:ea typeface="Open Sans"/>
                <a:cs typeface="Open Sans"/>
                <a:sym typeface="Open Sans"/>
              </a:rPr>
              <a:t>Өзін-өзі жарнамалауды қолдау: </a:t>
            </a:r>
            <a:r>
              <a:rPr b="0" i="0" lang="en" sz="1300" u="none" cap="none" strike="noStrike">
                <a:solidFill>
                  <a:schemeClr val="lt1"/>
                </a:solidFill>
                <a:latin typeface="Open Sans"/>
                <a:ea typeface="Open Sans"/>
                <a:cs typeface="Open Sans"/>
                <a:sym typeface="Open Sans"/>
              </a:rPr>
              <a:t>мекеменің қоғамдық имиджі өзінің көпшілікке қол жетімді және қайта пайдалануға болатын сапалы АБР-дан айтарлықтай пайда көре алады.</a:t>
            </a:r>
            <a:endParaRPr b="0" i="0" sz="15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800"/>
              <a:buFont typeface="Arial"/>
              <a:buNone/>
            </a:pPr>
            <a:r>
              <a:t/>
            </a:r>
            <a:endParaRPr b="1"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en" sz="1300" u="none" cap="none" strike="noStrike">
                <a:solidFill>
                  <a:srgbClr val="004993"/>
                </a:solidFill>
                <a:latin typeface="Open Sans"/>
                <a:ea typeface="Open Sans"/>
                <a:cs typeface="Open Sans"/>
                <a:sym typeface="Open Sans"/>
              </a:rPr>
              <a:t>Халықаралық ынтымақтастықты қолдау: </a:t>
            </a:r>
            <a:r>
              <a:rPr b="0" i="0" lang="en" sz="1300" u="none" cap="none" strike="noStrike">
                <a:solidFill>
                  <a:schemeClr val="lt1"/>
                </a:solidFill>
                <a:latin typeface="Open Sans"/>
                <a:ea typeface="Open Sans"/>
                <a:cs typeface="Open Sans"/>
                <a:sym typeface="Open Sans"/>
              </a:rPr>
              <a:t>АБР-мен жұмыс істеу бүкіл әлемдегі басқа мекемелермен белсенді ынтымақтастық арқылы халықаралық деңгейде беделін арттыра отырып, мекеменің танымалдылығын арттырады.</a:t>
            </a:r>
            <a:endParaRPr b="0" i="0" sz="1300" u="none" cap="none" strike="noStrike">
              <a:solidFill>
                <a:schemeClr val="lt1"/>
              </a:solidFill>
              <a:latin typeface="Open Sans"/>
              <a:ea typeface="Open Sans"/>
              <a:cs typeface="Open Sans"/>
              <a:sym typeface="Open Sans"/>
            </a:endParaRPr>
          </a:p>
        </p:txBody>
      </p:sp>
      <p:cxnSp>
        <p:nvCxnSpPr>
          <p:cNvPr id="366" name="Google Shape;366;p28"/>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67" name="Google Shape;367;p28"/>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68" name="Google Shape;368;p28"/>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9" name="Google Shape;369;p28"/>
          <p:cNvSpPr txBox="1"/>
          <p:nvPr/>
        </p:nvSpPr>
        <p:spPr>
          <a:xfrm>
            <a:off x="57575" y="1628100"/>
            <a:ext cx="2834100" cy="12189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100"/>
              <a:buFont typeface="Arial"/>
              <a:buNone/>
            </a:pPr>
            <a:r>
              <a:rPr b="1" i="0" lang="en" sz="2100" u="none" cap="none" strike="noStrike">
                <a:solidFill>
                  <a:schemeClr val="lt1"/>
                </a:solidFill>
                <a:latin typeface="Open Sans"/>
                <a:ea typeface="Open Sans"/>
                <a:cs typeface="Open Sans"/>
                <a:sym typeface="Open Sans"/>
              </a:rPr>
              <a:t>Ашық білім берудің </a:t>
            </a:r>
            <a:r>
              <a:rPr b="1" i="0" lang="en" sz="2100" u="none" cap="none" strike="noStrike">
                <a:solidFill>
                  <a:srgbClr val="45BEDF"/>
                </a:solidFill>
                <a:latin typeface="Open Sans"/>
                <a:ea typeface="Open Sans"/>
                <a:cs typeface="Open Sans"/>
                <a:sym typeface="Open Sans"/>
              </a:rPr>
              <a:t>мекемелер </a:t>
            </a:r>
            <a:r>
              <a:rPr b="1" i="0" lang="en" sz="2100" u="none" cap="none" strike="noStrike">
                <a:solidFill>
                  <a:schemeClr val="lt1"/>
                </a:solidFill>
                <a:latin typeface="Open Sans"/>
                <a:ea typeface="Open Sans"/>
                <a:cs typeface="Open Sans"/>
                <a:sym typeface="Open Sans"/>
              </a:rPr>
              <a:t>үшін артықшылықтары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71" name="Shape 71"/>
        <p:cNvGrpSpPr/>
        <p:nvPr/>
      </p:nvGrpSpPr>
      <p:grpSpPr>
        <a:xfrm>
          <a:off x="0" y="0"/>
          <a:ext cx="0" cy="0"/>
          <a:chOff x="0" y="0"/>
          <a:chExt cx="0" cy="0"/>
        </a:xfrm>
      </p:grpSpPr>
      <p:sp>
        <p:nvSpPr>
          <p:cNvPr id="72" name="Google Shape;72;p3"/>
          <p:cNvSpPr txBox="1"/>
          <p:nvPr/>
        </p:nvSpPr>
        <p:spPr>
          <a:xfrm>
            <a:off x="3555575" y="1214075"/>
            <a:ext cx="4059000" cy="166196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rgbClr val="004993"/>
                </a:solidFill>
                <a:latin typeface="Open Sans"/>
                <a:ea typeface="Open Sans"/>
                <a:cs typeface="Open Sans"/>
                <a:sym typeface="Open Sans"/>
              </a:rPr>
              <a:t>Ашық білім беру ресурстары дегеніміз не (АБР)?</a:t>
            </a:r>
            <a:endParaRPr b="1" i="0" sz="3300" u="none" cap="none" strike="noStrike">
              <a:solidFill>
                <a:srgbClr val="004993"/>
              </a:solidFill>
              <a:latin typeface="Open Sans"/>
              <a:ea typeface="Open Sans"/>
              <a:cs typeface="Open Sans"/>
              <a:sym typeface="Open Sans"/>
            </a:endParaRPr>
          </a:p>
        </p:txBody>
      </p:sp>
      <p:sp>
        <p:nvSpPr>
          <p:cNvPr id="73" name="Google Shape;73;p3"/>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74" name="Google Shape;74;p3"/>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sp>
        <p:nvSpPr>
          <p:cNvPr id="75" name="Google Shape;75;p3"/>
          <p:cNvSpPr txBox="1"/>
          <p:nvPr/>
        </p:nvSpPr>
        <p:spPr>
          <a:xfrm>
            <a:off x="1171787" y="1575312"/>
            <a:ext cx="3934800" cy="1215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3900"/>
              <a:buFont typeface="Arial"/>
              <a:buNone/>
            </a:pPr>
            <a:r>
              <a:rPr b="1" i="0" lang="en" sz="3900" u="none" cap="none" strike="noStrike">
                <a:solidFill>
                  <a:schemeClr val="lt1"/>
                </a:solidFill>
                <a:latin typeface="Open Sans"/>
                <a:ea typeface="Open Sans"/>
                <a:cs typeface="Open Sans"/>
                <a:sym typeface="Open Sans"/>
              </a:rPr>
              <a:t>АБР</a:t>
            </a:r>
            <a:endParaRPr b="1" i="0" sz="39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2800"/>
              <a:buFont typeface="Arial"/>
              <a:buNone/>
            </a:pPr>
            <a:r>
              <a:rPr b="0" i="0" lang="en" sz="2800" u="none" cap="none" strike="noStrike">
                <a:solidFill>
                  <a:schemeClr val="lt1"/>
                </a:solidFill>
                <a:latin typeface="Open Sans"/>
                <a:ea typeface="Open Sans"/>
                <a:cs typeface="Open Sans"/>
                <a:sym typeface="Open Sans"/>
              </a:rPr>
              <a:t>негіздері</a:t>
            </a:r>
            <a:endParaRPr b="1" i="0" sz="3200" u="none" cap="none" strike="noStrike">
              <a:solidFill>
                <a:srgbClr val="FFFFFF"/>
              </a:solidFill>
              <a:latin typeface="Open Sans"/>
              <a:ea typeface="Open Sans"/>
              <a:cs typeface="Open Sans"/>
              <a:sym typeface="Open Sans"/>
            </a:endParaRPr>
          </a:p>
        </p:txBody>
      </p:sp>
      <p:pic>
        <p:nvPicPr>
          <p:cNvPr id="76" name="Google Shape;76;p3"/>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sp>
        <p:nvSpPr>
          <p:cNvPr id="77" name="Google Shape;77;p3"/>
          <p:cNvSpPr txBox="1"/>
          <p:nvPr/>
        </p:nvSpPr>
        <p:spPr>
          <a:xfrm>
            <a:off x="1316025" y="4698300"/>
            <a:ext cx="5313600" cy="3966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700"/>
              <a:buFont typeface="Arial"/>
              <a:buNone/>
            </a:pPr>
            <a:r>
              <a:rPr b="0" i="0" lang="en" sz="800" u="none" cap="none" strike="noStrike">
                <a:solidFill>
                  <a:schemeClr val="dk1"/>
                </a:solidFill>
                <a:latin typeface="Open Sans"/>
                <a:ea typeface="Open Sans"/>
                <a:cs typeface="Open Sans"/>
                <a:sym typeface="Open Sans"/>
              </a:rPr>
              <a:t>Бұл жұмыс “Kazakh_1. OE Benefits - ENOEL slides” туындысы,</a:t>
            </a:r>
            <a:endParaRPr b="0" i="0" sz="8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700"/>
              <a:buFont typeface="Arial"/>
              <a:buNone/>
            </a:pPr>
            <a:r>
              <a:rPr b="0" i="0" lang="en" sz="800" u="sng" cap="none" strike="noStrike">
                <a:solidFill>
                  <a:schemeClr val="hlink"/>
                </a:solidFill>
                <a:latin typeface="Open Sans"/>
                <a:ea typeface="Open Sans"/>
                <a:cs typeface="Open Sans"/>
                <a:sym typeface="Open Sans"/>
                <a:hlinkClick r:id="rId5"/>
              </a:rPr>
              <a:t>https://doi.org/10.5281/zenodo.5568482</a:t>
            </a:r>
            <a:r>
              <a:rPr b="0" i="0" lang="en" sz="800" u="none" cap="none" strike="noStrike">
                <a:solidFill>
                  <a:schemeClr val="dk1"/>
                </a:solidFill>
                <a:latin typeface="Open Sans"/>
                <a:ea typeface="Open Sans"/>
                <a:cs typeface="Open Sans"/>
                <a:sym typeface="Open Sans"/>
              </a:rPr>
              <a:t>, </a:t>
            </a:r>
            <a:r>
              <a:rPr b="0" i="0" lang="en" sz="800" u="sng" cap="none" strike="noStrike">
                <a:solidFill>
                  <a:schemeClr val="accent5"/>
                </a:solidFill>
                <a:latin typeface="Open Sans"/>
                <a:ea typeface="Open Sans"/>
                <a:cs typeface="Open Sans"/>
                <a:sym typeface="Open Sans"/>
                <a:hlinkClick r:id="rId6">
                  <a:extLst>
                    <a:ext uri="{A12FA001-AC4F-418D-AE19-62706E023703}">
                      <ahyp:hlinkClr val="tx"/>
                    </a:ext>
                  </a:extLst>
                </a:hlinkClick>
              </a:rPr>
              <a:t>SPARC EUROPE</a:t>
            </a:r>
            <a:r>
              <a:rPr b="0" i="0" lang="en" sz="800" u="none" cap="none" strike="noStrike">
                <a:solidFill>
                  <a:srgbClr val="004993"/>
                </a:solidFill>
                <a:latin typeface="Open Sans"/>
                <a:ea typeface="Open Sans"/>
                <a:cs typeface="Open Sans"/>
                <a:sym typeface="Open Sans"/>
              </a:rPr>
              <a:t> </a:t>
            </a:r>
            <a:r>
              <a:rPr b="0" i="0" lang="en" sz="800" u="none" cap="none" strike="noStrike">
                <a:solidFill>
                  <a:schemeClr val="dk1"/>
                </a:solidFill>
                <a:latin typeface="Open Sans"/>
                <a:ea typeface="Open Sans"/>
                <a:cs typeface="Open Sans"/>
                <a:sym typeface="Open Sans"/>
              </a:rPr>
              <a:t>(ENOEL), </a:t>
            </a:r>
            <a:r>
              <a:rPr b="0" i="0" lang="en" sz="800" u="sng" cap="none" strike="noStrike">
                <a:solidFill>
                  <a:schemeClr val="accent5"/>
                </a:solidFill>
                <a:latin typeface="Open Sans"/>
                <a:ea typeface="Open Sans"/>
                <a:cs typeface="Open Sans"/>
                <a:sym typeface="Open Sans"/>
                <a:hlinkClick r:id="rId7">
                  <a:extLst>
                    <a:ext uri="{A12FA001-AC4F-418D-AE19-62706E023703}">
                      <ahyp:hlinkClr val="tx"/>
                    </a:ext>
                  </a:extLst>
                </a:hlinkClick>
              </a:rPr>
              <a:t>CC BY</a:t>
            </a:r>
            <a:endParaRPr b="0" i="0" sz="800" u="none" cap="none" strike="noStrike">
              <a:solidFill>
                <a:srgbClr val="000000"/>
              </a:solidFill>
              <a:latin typeface="Open Sans"/>
              <a:ea typeface="Open Sans"/>
              <a:cs typeface="Open Sans"/>
              <a:sym typeface="Open Sans"/>
            </a:endParaRPr>
          </a:p>
        </p:txBody>
      </p:sp>
      <p:sp>
        <p:nvSpPr>
          <p:cNvPr id="78" name="Google Shape;78;p3"/>
          <p:cNvSpPr txBox="1"/>
          <p:nvPr/>
        </p:nvSpPr>
        <p:spPr>
          <a:xfrm>
            <a:off x="7522677" y="4695575"/>
            <a:ext cx="1282500" cy="258000"/>
          </a:xfrm>
          <a:prstGeom prst="rect">
            <a:avLst/>
          </a:prstGeom>
          <a:noFill/>
          <a:ln>
            <a:noFill/>
          </a:ln>
        </p:spPr>
        <p:txBody>
          <a:bodyPr anchorCtr="0" anchor="t" bIns="74375" lIns="74375" spcFirstLastPara="1" rIns="74375" wrap="square" tIns="74375">
            <a:spAutoFit/>
          </a:bodyPr>
          <a:lstStyle/>
          <a:p>
            <a:pPr indent="0" lvl="0" marL="0" marR="0" rtl="0" algn="ctr">
              <a:lnSpc>
                <a:spcPct val="100000"/>
              </a:lnSpc>
              <a:spcBef>
                <a:spcPts val="0"/>
              </a:spcBef>
              <a:spcAft>
                <a:spcPts val="0"/>
              </a:spcAft>
              <a:buClr>
                <a:srgbClr val="000000"/>
              </a:buClr>
              <a:buSzPts val="700"/>
              <a:buFont typeface="Arial"/>
              <a:buNone/>
            </a:pPr>
            <a:r>
              <a:rPr b="1" i="0" lang="en" sz="700" u="none" cap="none" strike="noStrike">
                <a:solidFill>
                  <a:srgbClr val="000000"/>
                </a:solidFill>
                <a:latin typeface="Open Sans"/>
                <a:ea typeface="Open Sans"/>
                <a:cs typeface="Open Sans"/>
                <a:sym typeface="Open Sans"/>
              </a:rPr>
              <a:t>Your organization’s logo </a:t>
            </a:r>
            <a:endParaRPr b="0" i="0" sz="700" u="none" cap="none" strike="noStrike">
              <a:solidFill>
                <a:srgbClr val="000000"/>
              </a:solidFill>
              <a:latin typeface="Open Sans"/>
              <a:ea typeface="Open Sans"/>
              <a:cs typeface="Open Sans"/>
              <a:sym typeface="Open Sans"/>
            </a:endParaRPr>
          </a:p>
        </p:txBody>
      </p:sp>
      <p:cxnSp>
        <p:nvCxnSpPr>
          <p:cNvPr id="79" name="Google Shape;79;p3"/>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
        <p:nvSpPr>
          <p:cNvPr id="80" name="Google Shape;80;p3"/>
          <p:cNvSpPr txBox="1"/>
          <p:nvPr/>
        </p:nvSpPr>
        <p:spPr>
          <a:xfrm>
            <a:off x="6236975" y="305165"/>
            <a:ext cx="2295300" cy="104641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FF0000"/>
                </a:solidFill>
                <a:latin typeface="Arial"/>
                <a:ea typeface="Arial"/>
                <a:cs typeface="Arial"/>
                <a:sym typeface="Arial"/>
              </a:rPr>
              <a:t>СІЗДІҢ ҚАЖЕТТІЛІКТЕРІҢІЗГЕ ҚАРАЙ БЕЙІМДЕУДІҢ МЫСАЛЫ</a:t>
            </a:r>
            <a:endParaRPr b="0" i="0" sz="1400" u="none" cap="none" strike="noStrike">
              <a:solidFill>
                <a:srgbClr val="FF0000"/>
              </a:solidFill>
              <a:latin typeface="Arial"/>
              <a:ea typeface="Arial"/>
              <a:cs typeface="Arial"/>
              <a:sym typeface="Arial"/>
            </a:endParaRPr>
          </a:p>
        </p:txBody>
      </p:sp>
      <p:sp>
        <p:nvSpPr>
          <p:cNvPr id="81" name="Google Shape;81;p3"/>
          <p:cNvSpPr txBox="1"/>
          <p:nvPr/>
        </p:nvSpPr>
        <p:spPr>
          <a:xfrm>
            <a:off x="6431550" y="4015350"/>
            <a:ext cx="2675700" cy="61552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FF0000"/>
                </a:solidFill>
                <a:latin typeface="Arial"/>
                <a:ea typeface="Arial"/>
                <a:cs typeface="Arial"/>
                <a:sym typeface="Arial"/>
              </a:rPr>
              <a:t>Ұйымыңыздың логотипін қосыңыз</a:t>
            </a:r>
            <a:endParaRPr b="0" i="0" sz="1400" u="none" cap="none" strike="noStrike">
              <a:solidFill>
                <a:srgbClr val="FF0000"/>
              </a:solidFill>
              <a:latin typeface="Arial"/>
              <a:ea typeface="Arial"/>
              <a:cs typeface="Arial"/>
              <a:sym typeface="Arial"/>
            </a:endParaRPr>
          </a:p>
        </p:txBody>
      </p:sp>
      <p:sp>
        <p:nvSpPr>
          <p:cNvPr id="82" name="Google Shape;82;p3"/>
          <p:cNvSpPr txBox="1"/>
          <p:nvPr/>
        </p:nvSpPr>
        <p:spPr>
          <a:xfrm>
            <a:off x="2248100" y="4015350"/>
            <a:ext cx="2857500" cy="615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FF0000"/>
                </a:solidFill>
                <a:latin typeface="Arial"/>
                <a:ea typeface="Arial"/>
                <a:cs typeface="Arial"/>
                <a:sym typeface="Arial"/>
              </a:rPr>
              <a:t>Атрибуция туралы нұсқау қосыңыз</a:t>
            </a:r>
            <a:endParaRPr b="0" i="0" sz="1400" u="none" cap="none" strike="noStrike">
              <a:solidFill>
                <a:srgbClr val="FF0000"/>
              </a:solidFill>
              <a:latin typeface="Arial"/>
              <a:ea typeface="Arial"/>
              <a:cs typeface="Arial"/>
              <a:sym typeface="Arial"/>
            </a:endParaRPr>
          </a:p>
        </p:txBody>
      </p:sp>
      <p:sp>
        <p:nvSpPr>
          <p:cNvPr id="83" name="Google Shape;83;p3"/>
          <p:cNvSpPr/>
          <p:nvPr/>
        </p:nvSpPr>
        <p:spPr>
          <a:xfrm>
            <a:off x="1985025" y="4142375"/>
            <a:ext cx="233700" cy="553200"/>
          </a:xfrm>
          <a:prstGeom prst="downArrow">
            <a:avLst>
              <a:gd fmla="val 50000" name="adj1"/>
              <a:gd fmla="val 50000" name="adj2"/>
            </a:avLst>
          </a:prstGeom>
          <a:solidFill>
            <a:srgbClr val="FF0000"/>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 name="Google Shape;84;p3"/>
          <p:cNvSpPr/>
          <p:nvPr/>
        </p:nvSpPr>
        <p:spPr>
          <a:xfrm>
            <a:off x="6236975" y="4142375"/>
            <a:ext cx="233700" cy="553200"/>
          </a:xfrm>
          <a:prstGeom prst="downArrow">
            <a:avLst>
              <a:gd fmla="val 50000" name="adj1"/>
              <a:gd fmla="val 50000" name="adj2"/>
            </a:avLst>
          </a:prstGeom>
          <a:solidFill>
            <a:srgbClr val="FF0000"/>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373" name="Shape 373"/>
        <p:cNvGrpSpPr/>
        <p:nvPr/>
      </p:nvGrpSpPr>
      <p:grpSpPr>
        <a:xfrm>
          <a:off x="0" y="0"/>
          <a:ext cx="0" cy="0"/>
          <a:chOff x="0" y="0"/>
          <a:chExt cx="0" cy="0"/>
        </a:xfrm>
      </p:grpSpPr>
      <p:sp>
        <p:nvSpPr>
          <p:cNvPr id="374" name="Google Shape;374;p29"/>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5" name="Google Shape;375;p2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6" name="Google Shape;376;p29"/>
          <p:cNvSpPr txBox="1"/>
          <p:nvPr/>
        </p:nvSpPr>
        <p:spPr>
          <a:xfrm>
            <a:off x="3215700" y="603100"/>
            <a:ext cx="5292300" cy="3309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800" u="none" cap="none" strike="noStrike">
                <a:solidFill>
                  <a:srgbClr val="083C92"/>
                </a:solidFill>
                <a:latin typeface="Open Sans"/>
                <a:ea typeface="Open Sans"/>
                <a:cs typeface="Open Sans"/>
                <a:sym typeface="Open Sans"/>
              </a:rPr>
              <a:t>Көлем есебінен үнемдеуге көмектесу:</a:t>
            </a:r>
            <a:r>
              <a:rPr b="1" i="0" lang="en" sz="2800" u="none" cap="none" strike="noStrike">
                <a:solidFill>
                  <a:schemeClr val="lt1"/>
                </a:solidFill>
                <a:latin typeface="Open Sans"/>
                <a:ea typeface="Open Sans"/>
                <a:cs typeface="Open Sans"/>
                <a:sym typeface="Open Sans"/>
              </a:rPr>
              <a:t> </a:t>
            </a:r>
            <a:r>
              <a:rPr b="0" i="0" lang="en" sz="2100" u="none" cap="none" strike="noStrike">
                <a:solidFill>
                  <a:schemeClr val="lt1"/>
                </a:solidFill>
                <a:latin typeface="Open Sans"/>
                <a:ea typeface="Open Sans"/>
                <a:cs typeface="Open Sans"/>
                <a:sym typeface="Open Sans"/>
              </a:rPr>
              <a:t>АБР онлайн тегін, баспа түрінде қол жетімді, мәңгі сақталуы мүмкін және оңай жаңартылады. Басқа жағдайда оқулықтарды сатып алуға кететін ресурстарды технологияға, оқытуды жақсартуға немесе қарызды азайтуға бағыттауға болады.</a:t>
            </a:r>
            <a:endParaRPr b="0" i="0" sz="1800" u="none" cap="none" strike="noStrike">
              <a:solidFill>
                <a:schemeClr val="lt1"/>
              </a:solidFill>
              <a:latin typeface="Open Sans"/>
              <a:ea typeface="Open Sans"/>
              <a:cs typeface="Open Sans"/>
              <a:sym typeface="Open Sans"/>
            </a:endParaRPr>
          </a:p>
        </p:txBody>
      </p:sp>
      <p:cxnSp>
        <p:nvCxnSpPr>
          <p:cNvPr id="377" name="Google Shape;377;p29"/>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78" name="Google Shape;378;p29"/>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79" name="Google Shape;379;p29"/>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0" name="Google Shape;380;p29"/>
          <p:cNvSpPr txBox="1"/>
          <p:nvPr/>
        </p:nvSpPr>
        <p:spPr>
          <a:xfrm>
            <a:off x="57575" y="1628100"/>
            <a:ext cx="2834100" cy="12189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100"/>
              <a:buFont typeface="Arial"/>
              <a:buNone/>
            </a:pPr>
            <a:r>
              <a:rPr b="1" i="0" lang="en" sz="2100" u="none" cap="none" strike="noStrike">
                <a:solidFill>
                  <a:schemeClr val="lt1"/>
                </a:solidFill>
                <a:latin typeface="Open Sans"/>
                <a:ea typeface="Open Sans"/>
                <a:cs typeface="Open Sans"/>
                <a:sym typeface="Open Sans"/>
              </a:rPr>
              <a:t>Ашық білім берудің </a:t>
            </a:r>
            <a:r>
              <a:rPr b="1" i="0" lang="en" sz="2100" u="none" cap="none" strike="noStrike">
                <a:solidFill>
                  <a:srgbClr val="45BEDF"/>
                </a:solidFill>
                <a:latin typeface="Open Sans"/>
                <a:ea typeface="Open Sans"/>
                <a:cs typeface="Open Sans"/>
                <a:sym typeface="Open Sans"/>
              </a:rPr>
              <a:t>мекемелер </a:t>
            </a:r>
            <a:r>
              <a:rPr b="1" i="0" lang="en" sz="2100" u="none" cap="none" strike="noStrike">
                <a:solidFill>
                  <a:schemeClr val="lt1"/>
                </a:solidFill>
                <a:latin typeface="Open Sans"/>
                <a:ea typeface="Open Sans"/>
                <a:cs typeface="Open Sans"/>
                <a:sym typeface="Open Sans"/>
              </a:rPr>
              <a:t>үшін артықшылықтары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384" name="Shape 384"/>
        <p:cNvGrpSpPr/>
        <p:nvPr/>
      </p:nvGrpSpPr>
      <p:grpSpPr>
        <a:xfrm>
          <a:off x="0" y="0"/>
          <a:ext cx="0" cy="0"/>
          <a:chOff x="0" y="0"/>
          <a:chExt cx="0" cy="0"/>
        </a:xfrm>
      </p:grpSpPr>
      <p:sp>
        <p:nvSpPr>
          <p:cNvPr id="385" name="Google Shape;385;p30"/>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6" name="Google Shape;386;p3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7" name="Google Shape;387;p30"/>
          <p:cNvSpPr txBox="1"/>
          <p:nvPr/>
        </p:nvSpPr>
        <p:spPr>
          <a:xfrm>
            <a:off x="3066400" y="433750"/>
            <a:ext cx="6005100" cy="3648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500"/>
              <a:buFont typeface="Arial"/>
              <a:buNone/>
            </a:pPr>
            <a:r>
              <a:rPr b="1" i="0" lang="en" sz="2500" u="none" cap="none" strike="noStrike">
                <a:solidFill>
                  <a:srgbClr val="083C92"/>
                </a:solidFill>
                <a:latin typeface="Open Sans"/>
                <a:ea typeface="Open Sans"/>
                <a:cs typeface="Open Sans"/>
                <a:sym typeface="Open Sans"/>
              </a:rPr>
              <a:t>Профессор-оқытушылар құрамының дамуына қолдау көрсету: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500"/>
              <a:buFont typeface="Arial"/>
              <a:buNone/>
            </a:pPr>
            <a:r>
              <a:rPr b="0" i="0" lang="en" sz="2500" u="none" cap="none" strike="noStrike">
                <a:solidFill>
                  <a:schemeClr val="lt1"/>
                </a:solidFill>
                <a:latin typeface="Open Sans"/>
                <a:ea typeface="Open Sans"/>
                <a:cs typeface="Open Sans"/>
                <a:sym typeface="Open Sans"/>
              </a:rPr>
              <a:t>АБР-ға қолжетімділікті кеңейту және пайдалану, сондай-ақ әртүрлі оқу орындарының оқытушылары арасындағы өзара оқыту оқу материалдарының сапасымен бірге жақсартылуда.</a:t>
            </a:r>
            <a:endParaRPr b="0" i="0" sz="2200" u="none" cap="none" strike="noStrike">
              <a:solidFill>
                <a:schemeClr val="lt1"/>
              </a:solidFill>
              <a:latin typeface="Open Sans"/>
              <a:ea typeface="Open Sans"/>
              <a:cs typeface="Open Sans"/>
              <a:sym typeface="Open Sans"/>
            </a:endParaRPr>
          </a:p>
        </p:txBody>
      </p:sp>
      <p:cxnSp>
        <p:nvCxnSpPr>
          <p:cNvPr id="388" name="Google Shape;388;p3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89" name="Google Shape;389;p3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90" name="Google Shape;390;p30"/>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1" name="Google Shape;391;p30"/>
          <p:cNvSpPr txBox="1"/>
          <p:nvPr/>
        </p:nvSpPr>
        <p:spPr>
          <a:xfrm>
            <a:off x="57575" y="1628100"/>
            <a:ext cx="2834100" cy="12189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100"/>
              <a:buFont typeface="Arial"/>
              <a:buNone/>
            </a:pPr>
            <a:r>
              <a:rPr b="1" i="0" lang="en" sz="2100" u="none" cap="none" strike="noStrike">
                <a:solidFill>
                  <a:schemeClr val="lt1"/>
                </a:solidFill>
                <a:latin typeface="Open Sans"/>
                <a:ea typeface="Open Sans"/>
                <a:cs typeface="Open Sans"/>
                <a:sym typeface="Open Sans"/>
              </a:rPr>
              <a:t>Ашық білім берудің </a:t>
            </a:r>
            <a:r>
              <a:rPr b="1" i="0" lang="en" sz="2100" u="none" cap="none" strike="noStrike">
                <a:solidFill>
                  <a:srgbClr val="45BEDF"/>
                </a:solidFill>
                <a:latin typeface="Open Sans"/>
                <a:ea typeface="Open Sans"/>
                <a:cs typeface="Open Sans"/>
                <a:sym typeface="Open Sans"/>
              </a:rPr>
              <a:t>мекемелер </a:t>
            </a:r>
            <a:r>
              <a:rPr b="1" i="0" lang="en" sz="2100" u="none" cap="none" strike="noStrike">
                <a:solidFill>
                  <a:schemeClr val="lt1"/>
                </a:solidFill>
                <a:latin typeface="Open Sans"/>
                <a:ea typeface="Open Sans"/>
                <a:cs typeface="Open Sans"/>
                <a:sym typeface="Open Sans"/>
              </a:rPr>
              <a:t>үшін артықшылықтары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395" name="Shape 395"/>
        <p:cNvGrpSpPr/>
        <p:nvPr/>
      </p:nvGrpSpPr>
      <p:grpSpPr>
        <a:xfrm>
          <a:off x="0" y="0"/>
          <a:ext cx="0" cy="0"/>
          <a:chOff x="0" y="0"/>
          <a:chExt cx="0" cy="0"/>
        </a:xfrm>
      </p:grpSpPr>
      <p:sp>
        <p:nvSpPr>
          <p:cNvPr id="396" name="Google Shape;396;p31"/>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7" name="Google Shape;397;p3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8" name="Google Shape;398;p31"/>
          <p:cNvSpPr txBox="1"/>
          <p:nvPr/>
        </p:nvSpPr>
        <p:spPr>
          <a:xfrm>
            <a:off x="3193225" y="960000"/>
            <a:ext cx="5380800" cy="2555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200" u="none" cap="none" strike="noStrike">
                <a:solidFill>
                  <a:srgbClr val="083C92"/>
                </a:solidFill>
                <a:latin typeface="Open Sans"/>
                <a:ea typeface="Open Sans"/>
                <a:cs typeface="Open Sans"/>
                <a:sym typeface="Open Sans"/>
              </a:rPr>
              <a:t>Мемлекеттік инвестицияларды барынша пайдалану: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 sz="2200" u="none" cap="none" strike="noStrike">
                <a:solidFill>
                  <a:schemeClr val="lt1"/>
                </a:solidFill>
                <a:latin typeface="Open Sans"/>
                <a:ea typeface="Open Sans"/>
                <a:cs typeface="Open Sans"/>
                <a:sym typeface="Open Sans"/>
              </a:rPr>
              <a:t>бюджеттен түсетін ресурстар жалпыға қол жетімді білім беру үшін пайдаланылады және әртүрлі мекемелер арасында одан да аз қосымша шығындармен бөлінеді.</a:t>
            </a:r>
            <a:endParaRPr b="1" i="0" sz="1300" u="none" cap="none" strike="noStrike">
              <a:solidFill>
                <a:srgbClr val="004993"/>
              </a:solidFill>
              <a:latin typeface="Open Sans"/>
              <a:ea typeface="Open Sans"/>
              <a:cs typeface="Open Sans"/>
              <a:sym typeface="Open Sans"/>
            </a:endParaRPr>
          </a:p>
        </p:txBody>
      </p:sp>
      <p:cxnSp>
        <p:nvCxnSpPr>
          <p:cNvPr id="399" name="Google Shape;399;p31"/>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00" name="Google Shape;400;p31"/>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01" name="Google Shape;401;p31"/>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2" name="Google Shape;402;p31"/>
          <p:cNvSpPr txBox="1"/>
          <p:nvPr/>
        </p:nvSpPr>
        <p:spPr>
          <a:xfrm>
            <a:off x="57575" y="1628100"/>
            <a:ext cx="2834100" cy="12189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100"/>
              <a:buFont typeface="Arial"/>
              <a:buNone/>
            </a:pPr>
            <a:r>
              <a:rPr b="1" i="0" lang="en" sz="2100" u="none" cap="none" strike="noStrike">
                <a:solidFill>
                  <a:schemeClr val="lt1"/>
                </a:solidFill>
                <a:latin typeface="Open Sans"/>
                <a:ea typeface="Open Sans"/>
                <a:cs typeface="Open Sans"/>
                <a:sym typeface="Open Sans"/>
              </a:rPr>
              <a:t>Ашық білім берудің </a:t>
            </a:r>
            <a:r>
              <a:rPr b="1" i="0" lang="en" sz="2100" u="none" cap="none" strike="noStrike">
                <a:solidFill>
                  <a:srgbClr val="45BEDF"/>
                </a:solidFill>
                <a:latin typeface="Open Sans"/>
                <a:ea typeface="Open Sans"/>
                <a:cs typeface="Open Sans"/>
                <a:sym typeface="Open Sans"/>
              </a:rPr>
              <a:t>мекемелер </a:t>
            </a:r>
            <a:r>
              <a:rPr b="1" i="0" lang="en" sz="2100" u="none" cap="none" strike="noStrike">
                <a:solidFill>
                  <a:schemeClr val="lt1"/>
                </a:solidFill>
                <a:latin typeface="Open Sans"/>
                <a:ea typeface="Open Sans"/>
                <a:cs typeface="Open Sans"/>
                <a:sym typeface="Open Sans"/>
              </a:rPr>
              <a:t>үшін артықшылықтары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06" name="Shape 406"/>
        <p:cNvGrpSpPr/>
        <p:nvPr/>
      </p:nvGrpSpPr>
      <p:grpSpPr>
        <a:xfrm>
          <a:off x="0" y="0"/>
          <a:ext cx="0" cy="0"/>
          <a:chOff x="0" y="0"/>
          <a:chExt cx="0" cy="0"/>
        </a:xfrm>
      </p:grpSpPr>
      <p:sp>
        <p:nvSpPr>
          <p:cNvPr id="407" name="Google Shape;407;p32"/>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8" name="Google Shape;408;p32"/>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9" name="Google Shape;409;p32"/>
          <p:cNvSpPr txBox="1"/>
          <p:nvPr/>
        </p:nvSpPr>
        <p:spPr>
          <a:xfrm>
            <a:off x="3218250" y="895850"/>
            <a:ext cx="5292300" cy="2724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en" sz="2800" u="none" cap="none" strike="noStrike">
                <a:solidFill>
                  <a:srgbClr val="004993"/>
                </a:solidFill>
                <a:latin typeface="Open Sans"/>
                <a:ea typeface="Open Sans"/>
                <a:cs typeface="Open Sans"/>
                <a:sym typeface="Open Sans"/>
              </a:rPr>
              <a:t>Өзін-өзі жарнамалауды қолдау: </a:t>
            </a:r>
            <a:r>
              <a:rPr b="0" i="0" lang="en" sz="2400" u="none" cap="none" strike="noStrike">
                <a:solidFill>
                  <a:schemeClr val="lt1"/>
                </a:solidFill>
                <a:latin typeface="Open Sans"/>
                <a:ea typeface="Open Sans"/>
                <a:cs typeface="Open Sans"/>
                <a:sym typeface="Open Sans"/>
              </a:rPr>
              <a:t>мекеменің қоғамдық имиджі өзінің көпшілікке қол жетімді және қайта пайдалануға болатын сапалы АБР-дан айтарлықтай пайда көре алады.</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1" i="0" sz="1300" u="none" cap="none" strike="noStrike">
              <a:solidFill>
                <a:srgbClr val="004993"/>
              </a:solidFill>
              <a:latin typeface="Open Sans"/>
              <a:ea typeface="Open Sans"/>
              <a:cs typeface="Open Sans"/>
              <a:sym typeface="Open Sans"/>
            </a:endParaRPr>
          </a:p>
        </p:txBody>
      </p:sp>
      <p:cxnSp>
        <p:nvCxnSpPr>
          <p:cNvPr id="410" name="Google Shape;410;p32"/>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11" name="Google Shape;411;p32"/>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12" name="Google Shape;412;p32"/>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3" name="Google Shape;413;p32"/>
          <p:cNvSpPr txBox="1"/>
          <p:nvPr/>
        </p:nvSpPr>
        <p:spPr>
          <a:xfrm>
            <a:off x="57575" y="1628100"/>
            <a:ext cx="2834100" cy="12189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100"/>
              <a:buFont typeface="Arial"/>
              <a:buNone/>
            </a:pPr>
            <a:r>
              <a:rPr b="1" i="0" lang="en" sz="2100" u="none" cap="none" strike="noStrike">
                <a:solidFill>
                  <a:schemeClr val="lt1"/>
                </a:solidFill>
                <a:latin typeface="Open Sans"/>
                <a:ea typeface="Open Sans"/>
                <a:cs typeface="Open Sans"/>
                <a:sym typeface="Open Sans"/>
              </a:rPr>
              <a:t>Ашық білім берудің </a:t>
            </a:r>
            <a:r>
              <a:rPr b="1" i="0" lang="en" sz="2100" u="none" cap="none" strike="noStrike">
                <a:solidFill>
                  <a:srgbClr val="45BEDF"/>
                </a:solidFill>
                <a:latin typeface="Open Sans"/>
                <a:ea typeface="Open Sans"/>
                <a:cs typeface="Open Sans"/>
                <a:sym typeface="Open Sans"/>
              </a:rPr>
              <a:t>мекемелер </a:t>
            </a:r>
            <a:r>
              <a:rPr b="1" i="0" lang="en" sz="2100" u="none" cap="none" strike="noStrike">
                <a:solidFill>
                  <a:schemeClr val="lt1"/>
                </a:solidFill>
                <a:latin typeface="Open Sans"/>
                <a:ea typeface="Open Sans"/>
                <a:cs typeface="Open Sans"/>
                <a:sym typeface="Open Sans"/>
              </a:rPr>
              <a:t>үшін артықшылықтары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17" name="Shape 417"/>
        <p:cNvGrpSpPr/>
        <p:nvPr/>
      </p:nvGrpSpPr>
      <p:grpSpPr>
        <a:xfrm>
          <a:off x="0" y="0"/>
          <a:ext cx="0" cy="0"/>
          <a:chOff x="0" y="0"/>
          <a:chExt cx="0" cy="0"/>
        </a:xfrm>
      </p:grpSpPr>
      <p:sp>
        <p:nvSpPr>
          <p:cNvPr id="418" name="Google Shape;418;p33"/>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9" name="Google Shape;419;p33"/>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0" name="Google Shape;420;p33"/>
          <p:cNvSpPr txBox="1"/>
          <p:nvPr/>
        </p:nvSpPr>
        <p:spPr>
          <a:xfrm>
            <a:off x="3213675" y="749663"/>
            <a:ext cx="5286600" cy="3016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600"/>
              <a:buFont typeface="Arial"/>
              <a:buNone/>
            </a:pPr>
            <a:r>
              <a:rPr b="1" i="0" lang="en" sz="2600" u="none" cap="none" strike="noStrike">
                <a:solidFill>
                  <a:srgbClr val="083C92"/>
                </a:solidFill>
                <a:latin typeface="Open Sans"/>
                <a:ea typeface="Open Sans"/>
                <a:cs typeface="Open Sans"/>
                <a:sym typeface="Open Sans"/>
              </a:rPr>
              <a:t>Халықаралық ынтымақтастықты қолдау: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200"/>
              <a:buFont typeface="Arial"/>
              <a:buNone/>
            </a:pPr>
            <a:r>
              <a:rPr b="0" i="0" lang="en" sz="2200" u="none" cap="none" strike="noStrike">
                <a:solidFill>
                  <a:schemeClr val="lt1"/>
                </a:solidFill>
                <a:latin typeface="Open Sans"/>
                <a:ea typeface="Open Sans"/>
                <a:cs typeface="Open Sans"/>
                <a:sym typeface="Open Sans"/>
              </a:rPr>
              <a:t>АБР-мен жұмыс істеу бүкіл әлемдегі басқа мекемелермен белсенді ынтымақтастық арқылы халықаралық деңгейде беделін арттыра отырып, мекеменің танымалдылығын арттырады.</a:t>
            </a:r>
            <a:endParaRPr b="0" i="0" sz="1400" u="none" cap="none" strike="noStrike">
              <a:solidFill>
                <a:srgbClr val="000000"/>
              </a:solidFill>
              <a:latin typeface="Arial"/>
              <a:ea typeface="Arial"/>
              <a:cs typeface="Arial"/>
              <a:sym typeface="Arial"/>
            </a:endParaRPr>
          </a:p>
        </p:txBody>
      </p:sp>
      <p:cxnSp>
        <p:nvCxnSpPr>
          <p:cNvPr id="421" name="Google Shape;421;p33"/>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22" name="Google Shape;422;p33"/>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23" name="Google Shape;423;p33"/>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4" name="Google Shape;424;p33"/>
          <p:cNvSpPr txBox="1"/>
          <p:nvPr/>
        </p:nvSpPr>
        <p:spPr>
          <a:xfrm>
            <a:off x="57575" y="1628100"/>
            <a:ext cx="2834100" cy="12189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100"/>
              <a:buFont typeface="Arial"/>
              <a:buNone/>
            </a:pPr>
            <a:r>
              <a:rPr b="1" i="0" lang="en" sz="2100" u="none" cap="none" strike="noStrike">
                <a:solidFill>
                  <a:schemeClr val="lt1"/>
                </a:solidFill>
                <a:latin typeface="Open Sans"/>
                <a:ea typeface="Open Sans"/>
                <a:cs typeface="Open Sans"/>
                <a:sym typeface="Open Sans"/>
              </a:rPr>
              <a:t>Ашық білім берудің </a:t>
            </a:r>
            <a:r>
              <a:rPr b="1" i="0" lang="en" sz="2100" u="none" cap="none" strike="noStrike">
                <a:solidFill>
                  <a:srgbClr val="45BEDF"/>
                </a:solidFill>
                <a:latin typeface="Open Sans"/>
                <a:ea typeface="Open Sans"/>
                <a:cs typeface="Open Sans"/>
                <a:sym typeface="Open Sans"/>
              </a:rPr>
              <a:t>мекемелер </a:t>
            </a:r>
            <a:r>
              <a:rPr b="1" i="0" lang="en" sz="2100" u="none" cap="none" strike="noStrike">
                <a:solidFill>
                  <a:schemeClr val="lt1"/>
                </a:solidFill>
                <a:latin typeface="Open Sans"/>
                <a:ea typeface="Open Sans"/>
                <a:cs typeface="Open Sans"/>
                <a:sym typeface="Open Sans"/>
              </a:rPr>
              <a:t>үшін артықшылықтары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28" name="Shape 428"/>
        <p:cNvGrpSpPr/>
        <p:nvPr/>
      </p:nvGrpSpPr>
      <p:grpSpPr>
        <a:xfrm>
          <a:off x="0" y="0"/>
          <a:ext cx="0" cy="0"/>
          <a:chOff x="0" y="0"/>
          <a:chExt cx="0" cy="0"/>
        </a:xfrm>
      </p:grpSpPr>
      <p:sp>
        <p:nvSpPr>
          <p:cNvPr id="429" name="Google Shape;429;p34"/>
          <p:cNvSpPr txBox="1"/>
          <p:nvPr/>
        </p:nvSpPr>
        <p:spPr>
          <a:xfrm>
            <a:off x="3177325" y="127450"/>
            <a:ext cx="5740500" cy="42606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100"/>
              <a:buFont typeface="Arial"/>
              <a:buNone/>
            </a:pPr>
            <a:r>
              <a:rPr b="1" i="0" lang="en" sz="2100" u="none" cap="none" strike="noStrike">
                <a:solidFill>
                  <a:srgbClr val="083C92"/>
                </a:solidFill>
                <a:latin typeface="Open Sans"/>
                <a:ea typeface="Open Sans"/>
                <a:cs typeface="Open Sans"/>
                <a:sym typeface="Open Sans"/>
              </a:rPr>
              <a:t>Студенттерді қабылдауға жәрдемдесу: </a:t>
            </a:r>
            <a:r>
              <a:rPr b="0" i="0" lang="en" sz="2100" u="none" cap="none" strike="noStrike">
                <a:solidFill>
                  <a:schemeClr val="lt1"/>
                </a:solidFill>
                <a:latin typeface="Open Sans"/>
                <a:ea typeface="Open Sans"/>
                <a:cs typeface="Open Sans"/>
                <a:sym typeface="Open Sans"/>
              </a:rPr>
              <a:t>АБР қолдану ұсынылған оқу материалдарының сапасына сүйене отырып таңдау жасайтын стандартты емес студенттер үшін жоғары білімге қол жетімділікті кеңейтеді.</a:t>
            </a:r>
            <a:endParaRPr b="0" i="0" sz="2100" u="none" cap="none" strike="noStrike">
              <a:solidFill>
                <a:schemeClr val="lt1"/>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23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 sz="2100" u="none" cap="none" strike="noStrike">
                <a:solidFill>
                  <a:srgbClr val="083C92"/>
                </a:solidFill>
                <a:latin typeface="Open Sans"/>
                <a:ea typeface="Open Sans"/>
                <a:cs typeface="Open Sans"/>
                <a:sym typeface="Open Sans"/>
              </a:rPr>
              <a:t>Түлектермен байланысты нығайту:</a:t>
            </a:r>
            <a:r>
              <a:rPr b="0" i="0" lang="en" sz="2100" u="none" cap="none" strike="noStrike">
                <a:solidFill>
                  <a:schemeClr val="lt1"/>
                </a:solidFill>
                <a:latin typeface="Open Sans"/>
                <a:ea typeface="Open Sans"/>
                <a:cs typeface="Open Sans"/>
                <a:sym typeface="Open Sans"/>
              </a:rPr>
              <a:t> Түлектерге сапалы АБР ұсыну оқу орнына олармен белсенді байланыста болуға көмектеседі.</a:t>
            </a:r>
            <a:endParaRPr b="1" i="0" sz="1800" u="none" cap="none" strike="noStrike">
              <a:solidFill>
                <a:srgbClr val="004993"/>
              </a:solidFill>
              <a:latin typeface="Open Sans"/>
              <a:ea typeface="Open Sans"/>
              <a:cs typeface="Open Sans"/>
              <a:sym typeface="Open Sans"/>
            </a:endParaRPr>
          </a:p>
        </p:txBody>
      </p:sp>
      <p:sp>
        <p:nvSpPr>
          <p:cNvPr id="430" name="Google Shape;430;p34"/>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1" name="Google Shape;431;p3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432" name="Google Shape;432;p34"/>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33" name="Google Shape;433;p34"/>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4" name="Google Shape;434;p34"/>
          <p:cNvSpPr txBox="1"/>
          <p:nvPr/>
        </p:nvSpPr>
        <p:spPr>
          <a:xfrm>
            <a:off x="57575" y="1628100"/>
            <a:ext cx="2834100" cy="12189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100"/>
              <a:buFont typeface="Arial"/>
              <a:buNone/>
            </a:pPr>
            <a:r>
              <a:rPr b="1" i="0" lang="en" sz="2100" u="none" cap="none" strike="noStrike">
                <a:solidFill>
                  <a:schemeClr val="lt1"/>
                </a:solidFill>
                <a:latin typeface="Open Sans"/>
                <a:ea typeface="Open Sans"/>
                <a:cs typeface="Open Sans"/>
                <a:sym typeface="Open Sans"/>
              </a:rPr>
              <a:t>Ашық білім берудің </a:t>
            </a:r>
            <a:r>
              <a:rPr b="1" i="0" lang="en" sz="2100" u="none" cap="none" strike="noStrike">
                <a:solidFill>
                  <a:srgbClr val="45BEDF"/>
                </a:solidFill>
                <a:latin typeface="Open Sans"/>
                <a:ea typeface="Open Sans"/>
                <a:cs typeface="Open Sans"/>
                <a:sym typeface="Open Sans"/>
              </a:rPr>
              <a:t>мекемелер </a:t>
            </a:r>
            <a:r>
              <a:rPr b="1" i="0" lang="en" sz="2100" u="none" cap="none" strike="noStrike">
                <a:solidFill>
                  <a:schemeClr val="lt1"/>
                </a:solidFill>
                <a:latin typeface="Open Sans"/>
                <a:ea typeface="Open Sans"/>
                <a:cs typeface="Open Sans"/>
                <a:sym typeface="Open Sans"/>
              </a:rPr>
              <a:t>үшін артықшылықтары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38" name="Shape 438"/>
        <p:cNvGrpSpPr/>
        <p:nvPr/>
      </p:nvGrpSpPr>
      <p:grpSpPr>
        <a:xfrm>
          <a:off x="0" y="0"/>
          <a:ext cx="0" cy="0"/>
          <a:chOff x="0" y="0"/>
          <a:chExt cx="0" cy="0"/>
        </a:xfrm>
      </p:grpSpPr>
      <p:sp>
        <p:nvSpPr>
          <p:cNvPr id="439" name="Google Shape;439;p35"/>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0" name="Google Shape;440;p35"/>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1" name="Google Shape;441;p35"/>
          <p:cNvSpPr txBox="1"/>
          <p:nvPr/>
        </p:nvSpPr>
        <p:spPr>
          <a:xfrm>
            <a:off x="2970500" y="0"/>
            <a:ext cx="6206700" cy="4525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300"/>
              <a:buFont typeface="Arial"/>
              <a:buNone/>
            </a:pPr>
            <a:r>
              <a:rPr b="1" i="0" lang="en" sz="1300" u="none" cap="none" strike="noStrike">
                <a:solidFill>
                  <a:srgbClr val="004993"/>
                </a:solidFill>
                <a:latin typeface="Open Sans"/>
                <a:ea typeface="Open Sans"/>
                <a:cs typeface="Open Sans"/>
                <a:sym typeface="Open Sans"/>
              </a:rPr>
              <a:t>Ақпаратты ашу: </a:t>
            </a:r>
            <a:r>
              <a:rPr b="0" i="0" lang="en" sz="1300" u="none" cap="none" strike="noStrike">
                <a:solidFill>
                  <a:srgbClr val="004993"/>
                </a:solidFill>
                <a:latin typeface="Open Sans"/>
                <a:ea typeface="Open Sans"/>
                <a:cs typeface="Open Sans"/>
                <a:sym typeface="Open Sans"/>
              </a:rPr>
              <a:t>лицензиялар арқылы қызығушылық танытқандар үшін білім беру ресурстарын аша отырып, білімді жалпы бөлісуге болады.</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en" sz="1300" u="none" cap="none" strike="noStrike">
                <a:solidFill>
                  <a:srgbClr val="004993"/>
                </a:solidFill>
                <a:latin typeface="Open Sans"/>
                <a:ea typeface="Open Sans"/>
                <a:cs typeface="Open Sans"/>
                <a:sym typeface="Open Sans"/>
              </a:rPr>
              <a:t>Білім беру: </a:t>
            </a:r>
            <a:r>
              <a:rPr b="0" i="0" lang="en" sz="1300" u="none" cap="none" strike="noStrike">
                <a:solidFill>
                  <a:srgbClr val="004993"/>
                </a:solidFill>
                <a:latin typeface="Open Sans"/>
                <a:ea typeface="Open Sans"/>
                <a:cs typeface="Open Sans"/>
                <a:sym typeface="Open Sans"/>
              </a:rPr>
              <a:t>әлеуметтік салықтар арқылы құрылған білім беру ресурстары көпшілікке қол жетімді, оларды бірлесіп және бірнеше рет пайдалануға болады.</a:t>
            </a:r>
            <a:endParaRPr b="0" i="0" sz="15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300"/>
              <a:buFont typeface="Arial"/>
              <a:buNone/>
            </a:pPr>
            <a:r>
              <a:t/>
            </a:r>
            <a:endParaRPr b="1"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en" sz="1300" u="none" cap="none" strike="noStrike">
                <a:solidFill>
                  <a:srgbClr val="004993"/>
                </a:solidFill>
                <a:latin typeface="Open Sans"/>
                <a:ea typeface="Open Sans"/>
                <a:cs typeface="Open Sans"/>
                <a:sym typeface="Open Sans"/>
              </a:rPr>
              <a:t>Өмір бойы оқыту: </a:t>
            </a:r>
            <a:r>
              <a:rPr b="0" i="0" lang="en" sz="1300" u="none" cap="none" strike="noStrike">
                <a:solidFill>
                  <a:srgbClr val="004993"/>
                </a:solidFill>
                <a:latin typeface="Open Sans"/>
                <a:ea typeface="Open Sans"/>
                <a:cs typeface="Open Sans"/>
                <a:sym typeface="Open Sans"/>
              </a:rPr>
              <a:t>соңғы оқиғалардан хабардар болу және барлығына үздіксіз оқуға қол жетімділікті қамтамасыз ету, ресми, бейресми және формалды емес ашық мүмкіндіктер арасындағы алшақтықты азайту.</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en" sz="1300" u="none" cap="none" strike="noStrike">
                <a:solidFill>
                  <a:srgbClr val="004993"/>
                </a:solidFill>
                <a:latin typeface="Open Sans"/>
                <a:ea typeface="Open Sans"/>
                <a:cs typeface="Open Sans"/>
                <a:sym typeface="Open Sans"/>
              </a:rPr>
              <a:t>Теңдікке қол жеткізу: </a:t>
            </a:r>
            <a:r>
              <a:rPr b="0" i="0" lang="en" sz="1300" u="none" cap="none" strike="noStrike">
                <a:solidFill>
                  <a:srgbClr val="004993"/>
                </a:solidFill>
                <a:latin typeface="Open Sans"/>
                <a:ea typeface="Open Sans"/>
                <a:cs typeface="Open Sans"/>
                <a:sym typeface="Open Sans"/>
              </a:rPr>
              <a:t>тегін онлайн-ресурстар әлеуметтік және экономикалық мәртебесіне қарамастан барлығына бірдей сапалы білім беруді жеңілдетеді.</a:t>
            </a:r>
            <a:endParaRPr b="0" i="0" sz="15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3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en" sz="1300" u="none" cap="none" strike="noStrike">
                <a:solidFill>
                  <a:srgbClr val="004993"/>
                </a:solidFill>
                <a:latin typeface="Open Sans"/>
                <a:ea typeface="Open Sans"/>
                <a:cs typeface="Open Sans"/>
                <a:sym typeface="Open Sans"/>
              </a:rPr>
              <a:t>Әртүрлілік пен инклюзивтілікке жәрдемдесу: </a:t>
            </a:r>
            <a:r>
              <a:rPr b="0" i="0" lang="en" sz="1300" u="none" cap="none" strike="noStrike">
                <a:solidFill>
                  <a:srgbClr val="004993"/>
                </a:solidFill>
                <a:latin typeface="Open Sans"/>
                <a:ea typeface="Open Sans"/>
                <a:cs typeface="Open Sans"/>
                <a:sym typeface="Open Sans"/>
              </a:rPr>
              <a:t>оңай бөлісуге болатын және интернет арқылы қол жеткізуге болатын АБР материалдары әртүрлі көзқарастармен танысудың тамаша құралы болып табылады.</a:t>
            </a:r>
            <a:endParaRPr b="0" i="0" sz="15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300"/>
              <a:buFont typeface="Arial"/>
              <a:buNone/>
            </a:pPr>
            <a:r>
              <a:t/>
            </a:r>
            <a:endParaRPr b="1"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en" sz="1300" u="none" cap="none" strike="noStrike">
                <a:solidFill>
                  <a:srgbClr val="004993"/>
                </a:solidFill>
                <a:latin typeface="Open Sans"/>
                <a:ea typeface="Open Sans"/>
                <a:cs typeface="Open Sans"/>
                <a:sym typeface="Open Sans"/>
              </a:rPr>
              <a:t>Азаматтық ғылымды ынталандыру: </a:t>
            </a:r>
            <a:r>
              <a:rPr b="0" i="0" lang="en" sz="1300" u="none" cap="none" strike="noStrike">
                <a:solidFill>
                  <a:srgbClr val="004993"/>
                </a:solidFill>
                <a:latin typeface="Open Sans"/>
                <a:ea typeface="Open Sans"/>
                <a:cs typeface="Open Sans"/>
                <a:sym typeface="Open Sans"/>
              </a:rPr>
              <a:t>білімді әркім жасай алады, ал материалдардың қол жетімділігі адамдар үшін одан әрі білім алуды жеңілдетеді.</a:t>
            </a:r>
            <a:endParaRPr b="0" i="0" sz="1500" u="none" cap="none" strike="noStrike">
              <a:solidFill>
                <a:srgbClr val="004993"/>
              </a:solidFill>
              <a:latin typeface="Open Sans"/>
              <a:ea typeface="Open Sans"/>
              <a:cs typeface="Open Sans"/>
              <a:sym typeface="Open Sans"/>
            </a:endParaRPr>
          </a:p>
        </p:txBody>
      </p:sp>
      <p:cxnSp>
        <p:nvCxnSpPr>
          <p:cNvPr id="442" name="Google Shape;442;p35"/>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43" name="Google Shape;443;p35"/>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44" name="Google Shape;444;p35"/>
          <p:cNvSpPr/>
          <p:nvPr/>
        </p:nvSpPr>
        <p:spPr>
          <a:xfrm>
            <a:off x="1328900" y="15228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5" name="Google Shape;445;p35"/>
          <p:cNvSpPr txBox="1"/>
          <p:nvPr/>
        </p:nvSpPr>
        <p:spPr>
          <a:xfrm>
            <a:off x="0" y="1632263"/>
            <a:ext cx="2865000" cy="12189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100"/>
              <a:buFont typeface="Arial"/>
              <a:buNone/>
            </a:pPr>
            <a:r>
              <a:rPr b="1" i="0" lang="en" sz="2100" u="none" cap="none" strike="noStrike">
                <a:solidFill>
                  <a:schemeClr val="lt1"/>
                </a:solidFill>
                <a:latin typeface="Open Sans"/>
                <a:ea typeface="Open Sans"/>
                <a:cs typeface="Open Sans"/>
                <a:sym typeface="Open Sans"/>
              </a:rPr>
              <a:t>Ашық білім берудің</a:t>
            </a:r>
            <a:endParaRPr b="1" i="0" sz="21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100"/>
              <a:buFont typeface="Arial"/>
              <a:buNone/>
            </a:pPr>
            <a:r>
              <a:rPr b="1" i="0" lang="en" sz="2100" u="none" cap="none" strike="noStrike">
                <a:solidFill>
                  <a:schemeClr val="lt1"/>
                </a:solidFill>
                <a:latin typeface="Open Sans"/>
                <a:ea typeface="Open Sans"/>
                <a:cs typeface="Open Sans"/>
                <a:sym typeface="Open Sans"/>
              </a:rPr>
              <a:t>барлығы үшін артықшылықтары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49" name="Shape 449"/>
        <p:cNvGrpSpPr/>
        <p:nvPr/>
      </p:nvGrpSpPr>
      <p:grpSpPr>
        <a:xfrm>
          <a:off x="0" y="0"/>
          <a:ext cx="0" cy="0"/>
          <a:chOff x="0" y="0"/>
          <a:chExt cx="0" cy="0"/>
        </a:xfrm>
      </p:grpSpPr>
      <p:sp>
        <p:nvSpPr>
          <p:cNvPr id="450" name="Google Shape;450;p36"/>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1" name="Google Shape;451;p36"/>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2" name="Google Shape;452;p36"/>
          <p:cNvSpPr txBox="1"/>
          <p:nvPr/>
        </p:nvSpPr>
        <p:spPr>
          <a:xfrm>
            <a:off x="3171650" y="891425"/>
            <a:ext cx="5424600" cy="2878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3200" u="none" cap="none" strike="noStrike">
                <a:solidFill>
                  <a:srgbClr val="004993"/>
                </a:solidFill>
                <a:latin typeface="Open Sans"/>
                <a:ea typeface="Open Sans"/>
                <a:cs typeface="Open Sans"/>
                <a:sym typeface="Open Sans"/>
              </a:rPr>
              <a:t>Ақпаратты ашу: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 sz="2400" u="none" cap="none" strike="noStrike">
                <a:solidFill>
                  <a:srgbClr val="004993"/>
                </a:solidFill>
                <a:latin typeface="Open Sans"/>
                <a:ea typeface="Open Sans"/>
                <a:cs typeface="Open Sans"/>
                <a:sym typeface="Open Sans"/>
              </a:rPr>
              <a:t>Лицензиялар арқылы қызығушылық танытқандар үшін білім беру ресурстарын аша отырып, білімді жалпы бөлісуге болады.</a:t>
            </a:r>
            <a:endParaRPr b="0" i="0" sz="1300" u="none" cap="none" strike="noStrike">
              <a:solidFill>
                <a:srgbClr val="004993"/>
              </a:solidFill>
              <a:latin typeface="Open Sans"/>
              <a:ea typeface="Open Sans"/>
              <a:cs typeface="Open Sans"/>
              <a:sym typeface="Open Sans"/>
            </a:endParaRPr>
          </a:p>
          <a:p>
            <a:pPr indent="0" lvl="0" marL="0" marR="0" rtl="0" algn="l">
              <a:lnSpc>
                <a:spcPct val="115000"/>
              </a:lnSpc>
              <a:spcBef>
                <a:spcPts val="1200"/>
              </a:spcBef>
              <a:spcAft>
                <a:spcPts val="1200"/>
              </a:spcAft>
              <a:buClr>
                <a:srgbClr val="000000"/>
              </a:buClr>
              <a:buSzPts val="1300"/>
              <a:buFont typeface="Arial"/>
              <a:buNone/>
            </a:pPr>
            <a:r>
              <a:t/>
            </a:r>
            <a:endParaRPr b="1" i="0" sz="1300" u="none" cap="none" strike="noStrike">
              <a:solidFill>
                <a:srgbClr val="004993"/>
              </a:solidFill>
              <a:latin typeface="Open Sans"/>
              <a:ea typeface="Open Sans"/>
              <a:cs typeface="Open Sans"/>
              <a:sym typeface="Open Sans"/>
            </a:endParaRPr>
          </a:p>
        </p:txBody>
      </p:sp>
      <p:cxnSp>
        <p:nvCxnSpPr>
          <p:cNvPr id="453" name="Google Shape;453;p36"/>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54" name="Google Shape;454;p36"/>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55" name="Google Shape;455;p36"/>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6" name="Google Shape;456;p36"/>
          <p:cNvSpPr txBox="1"/>
          <p:nvPr/>
        </p:nvSpPr>
        <p:spPr>
          <a:xfrm>
            <a:off x="0" y="1632263"/>
            <a:ext cx="2865000" cy="12189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100"/>
              <a:buFont typeface="Arial"/>
              <a:buNone/>
            </a:pPr>
            <a:r>
              <a:rPr b="1" i="0" lang="en" sz="2100" u="none" cap="none" strike="noStrike">
                <a:solidFill>
                  <a:schemeClr val="lt1"/>
                </a:solidFill>
                <a:latin typeface="Open Sans"/>
                <a:ea typeface="Open Sans"/>
                <a:cs typeface="Open Sans"/>
                <a:sym typeface="Open Sans"/>
              </a:rPr>
              <a:t>Ашық білім берудің</a:t>
            </a:r>
            <a:endParaRPr b="1" i="0" sz="21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100"/>
              <a:buFont typeface="Arial"/>
              <a:buNone/>
            </a:pPr>
            <a:r>
              <a:rPr b="1" i="0" lang="en" sz="2100" u="none" cap="none" strike="noStrike">
                <a:solidFill>
                  <a:schemeClr val="lt1"/>
                </a:solidFill>
                <a:latin typeface="Open Sans"/>
                <a:ea typeface="Open Sans"/>
                <a:cs typeface="Open Sans"/>
                <a:sym typeface="Open Sans"/>
              </a:rPr>
              <a:t>барлығы үшін артықшылықтары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60" name="Shape 460"/>
        <p:cNvGrpSpPr/>
        <p:nvPr/>
      </p:nvGrpSpPr>
      <p:grpSpPr>
        <a:xfrm>
          <a:off x="0" y="0"/>
          <a:ext cx="0" cy="0"/>
          <a:chOff x="0" y="0"/>
          <a:chExt cx="0" cy="0"/>
        </a:xfrm>
      </p:grpSpPr>
      <p:sp>
        <p:nvSpPr>
          <p:cNvPr id="461" name="Google Shape;461;p37"/>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2" name="Google Shape;462;p37"/>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3" name="Google Shape;463;p37"/>
          <p:cNvSpPr txBox="1"/>
          <p:nvPr/>
        </p:nvSpPr>
        <p:spPr>
          <a:xfrm>
            <a:off x="3083825" y="1041125"/>
            <a:ext cx="5551800" cy="240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Білім беру: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4993"/>
                </a:solidFill>
                <a:latin typeface="Open Sans"/>
                <a:ea typeface="Open Sans"/>
                <a:cs typeface="Open Sans"/>
                <a:sym typeface="Open Sans"/>
              </a:rPr>
              <a:t>Әлеуметтік салықтар арқылы құрылған білім беру ресурстары көпшілікке қол жетімді, оларды бірлесіп және бірнеше рет пайдалануға болады.</a:t>
            </a:r>
            <a:endParaRPr b="1" i="0" sz="1300" u="none" cap="none" strike="noStrike">
              <a:solidFill>
                <a:srgbClr val="004993"/>
              </a:solidFill>
              <a:latin typeface="Open Sans"/>
              <a:ea typeface="Open Sans"/>
              <a:cs typeface="Open Sans"/>
              <a:sym typeface="Open Sans"/>
            </a:endParaRPr>
          </a:p>
        </p:txBody>
      </p:sp>
      <p:cxnSp>
        <p:nvCxnSpPr>
          <p:cNvPr id="464" name="Google Shape;464;p37"/>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65" name="Google Shape;465;p37"/>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66" name="Google Shape;466;p37"/>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7" name="Google Shape;467;p37"/>
          <p:cNvSpPr txBox="1"/>
          <p:nvPr/>
        </p:nvSpPr>
        <p:spPr>
          <a:xfrm>
            <a:off x="0" y="1632263"/>
            <a:ext cx="2865000" cy="12189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100"/>
              <a:buFont typeface="Arial"/>
              <a:buNone/>
            </a:pPr>
            <a:r>
              <a:rPr b="1" i="0" lang="en" sz="2100" u="none" cap="none" strike="noStrike">
                <a:solidFill>
                  <a:schemeClr val="lt1"/>
                </a:solidFill>
                <a:latin typeface="Open Sans"/>
                <a:ea typeface="Open Sans"/>
                <a:cs typeface="Open Sans"/>
                <a:sym typeface="Open Sans"/>
              </a:rPr>
              <a:t>Ашық білім берудің</a:t>
            </a:r>
            <a:endParaRPr b="1" i="0" sz="21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100"/>
              <a:buFont typeface="Arial"/>
              <a:buNone/>
            </a:pPr>
            <a:r>
              <a:rPr b="1" i="0" lang="en" sz="2100" u="none" cap="none" strike="noStrike">
                <a:solidFill>
                  <a:schemeClr val="lt1"/>
                </a:solidFill>
                <a:latin typeface="Open Sans"/>
                <a:ea typeface="Open Sans"/>
                <a:cs typeface="Open Sans"/>
                <a:sym typeface="Open Sans"/>
              </a:rPr>
              <a:t>барлығы үшін артықшылықтары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71" name="Shape 471"/>
        <p:cNvGrpSpPr/>
        <p:nvPr/>
      </p:nvGrpSpPr>
      <p:grpSpPr>
        <a:xfrm>
          <a:off x="0" y="0"/>
          <a:ext cx="0" cy="0"/>
          <a:chOff x="0" y="0"/>
          <a:chExt cx="0" cy="0"/>
        </a:xfrm>
      </p:grpSpPr>
      <p:sp>
        <p:nvSpPr>
          <p:cNvPr id="472" name="Google Shape;472;p38"/>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3" name="Google Shape;473;p38"/>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4" name="Google Shape;474;p38"/>
          <p:cNvSpPr txBox="1"/>
          <p:nvPr/>
        </p:nvSpPr>
        <p:spPr>
          <a:xfrm>
            <a:off x="3118475" y="872500"/>
            <a:ext cx="5549400" cy="2770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Өмір бойы оқыту:</a:t>
            </a:r>
            <a:r>
              <a:rPr b="0" i="0" lang="en" sz="2400" u="none" cap="none" strike="noStrike">
                <a:solidFill>
                  <a:srgbClr val="004993"/>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4993"/>
                </a:solidFill>
                <a:latin typeface="Open Sans"/>
                <a:ea typeface="Open Sans"/>
                <a:cs typeface="Open Sans"/>
                <a:sym typeface="Open Sans"/>
              </a:rPr>
              <a:t>Соңғы оқиғалардан хабардар болу және барлығына үздіксіз оқуға қол жетімділікті қамтамасыз ету, ресми, бейресми және формалды емес ашық мүмкіндіктер арасындағы алшақтықты азайту.</a:t>
            </a:r>
            <a:endParaRPr b="1" i="0" sz="1300" u="none" cap="none" strike="noStrike">
              <a:solidFill>
                <a:srgbClr val="004993"/>
              </a:solidFill>
              <a:latin typeface="Open Sans"/>
              <a:ea typeface="Open Sans"/>
              <a:cs typeface="Open Sans"/>
              <a:sym typeface="Open Sans"/>
            </a:endParaRPr>
          </a:p>
        </p:txBody>
      </p:sp>
      <p:cxnSp>
        <p:nvCxnSpPr>
          <p:cNvPr id="475" name="Google Shape;475;p38"/>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76" name="Google Shape;476;p38"/>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77" name="Google Shape;477;p38"/>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8" name="Google Shape;478;p38"/>
          <p:cNvSpPr txBox="1"/>
          <p:nvPr/>
        </p:nvSpPr>
        <p:spPr>
          <a:xfrm>
            <a:off x="0" y="1632263"/>
            <a:ext cx="2865000" cy="12189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100"/>
              <a:buFont typeface="Arial"/>
              <a:buNone/>
            </a:pPr>
            <a:r>
              <a:rPr b="1" i="0" lang="en" sz="2100" u="none" cap="none" strike="noStrike">
                <a:solidFill>
                  <a:schemeClr val="lt1"/>
                </a:solidFill>
                <a:latin typeface="Open Sans"/>
                <a:ea typeface="Open Sans"/>
                <a:cs typeface="Open Sans"/>
                <a:sym typeface="Open Sans"/>
              </a:rPr>
              <a:t>Ашық білім берудің</a:t>
            </a:r>
            <a:endParaRPr b="1" i="0" sz="21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100"/>
              <a:buFont typeface="Arial"/>
              <a:buNone/>
            </a:pPr>
            <a:r>
              <a:rPr b="1" i="0" lang="en" sz="2100" u="none" cap="none" strike="noStrike">
                <a:solidFill>
                  <a:schemeClr val="lt1"/>
                </a:solidFill>
                <a:latin typeface="Open Sans"/>
                <a:ea typeface="Open Sans"/>
                <a:cs typeface="Open Sans"/>
                <a:sym typeface="Open Sans"/>
              </a:rPr>
              <a:t>барлығы үшін артықшылықтары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88" name="Shape 88"/>
        <p:cNvGrpSpPr/>
        <p:nvPr/>
      </p:nvGrpSpPr>
      <p:grpSpPr>
        <a:xfrm>
          <a:off x="0" y="0"/>
          <a:ext cx="0" cy="0"/>
          <a:chOff x="0" y="0"/>
          <a:chExt cx="0" cy="0"/>
        </a:xfrm>
      </p:grpSpPr>
      <p:sp>
        <p:nvSpPr>
          <p:cNvPr id="89" name="Google Shape;89;g110dfcd6507_0_0"/>
          <p:cNvSpPr txBox="1"/>
          <p:nvPr/>
        </p:nvSpPr>
        <p:spPr>
          <a:xfrm>
            <a:off x="3645125" y="1267925"/>
            <a:ext cx="4059000" cy="2154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500"/>
              <a:buFont typeface="Arial"/>
              <a:buNone/>
            </a:pPr>
            <a:r>
              <a:rPr b="1" i="0" lang="en" sz="3200" u="none" cap="none" strike="noStrike">
                <a:solidFill>
                  <a:srgbClr val="004993"/>
                </a:solidFill>
                <a:latin typeface="Open Sans"/>
                <a:ea typeface="Open Sans"/>
                <a:cs typeface="Open Sans"/>
                <a:sym typeface="Open Sans"/>
              </a:rPr>
              <a:t>Ашық білім беру ресурстары дегеніміз не (АБР)?</a:t>
            </a:r>
            <a:endParaRPr b="1" i="0" sz="3300" u="none" cap="none" strike="noStrike">
              <a:solidFill>
                <a:srgbClr val="004993"/>
              </a:solidFill>
              <a:latin typeface="Open Sans"/>
              <a:ea typeface="Open Sans"/>
              <a:cs typeface="Open Sans"/>
              <a:sym typeface="Open Sans"/>
            </a:endParaRPr>
          </a:p>
        </p:txBody>
      </p:sp>
      <p:sp>
        <p:nvSpPr>
          <p:cNvPr id="90" name="Google Shape;90;g110dfcd6507_0_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91" name="Google Shape;91;g110dfcd6507_0_0"/>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cxnSp>
        <p:nvCxnSpPr>
          <p:cNvPr id="92" name="Google Shape;92;g110dfcd6507_0_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93" name="Google Shape;93;g110dfcd6507_0_0"/>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sp>
        <p:nvSpPr>
          <p:cNvPr id="94" name="Google Shape;94;g110dfcd6507_0_0"/>
          <p:cNvSpPr txBox="1"/>
          <p:nvPr/>
        </p:nvSpPr>
        <p:spPr>
          <a:xfrm>
            <a:off x="1171787" y="1575312"/>
            <a:ext cx="3934800" cy="1215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3900"/>
              <a:buFont typeface="Arial"/>
              <a:buNone/>
            </a:pPr>
            <a:r>
              <a:rPr b="1" i="0" lang="en" sz="3900" u="none" cap="none" strike="noStrike">
                <a:solidFill>
                  <a:schemeClr val="lt1"/>
                </a:solidFill>
                <a:latin typeface="Open Sans"/>
                <a:ea typeface="Open Sans"/>
                <a:cs typeface="Open Sans"/>
                <a:sym typeface="Open Sans"/>
              </a:rPr>
              <a:t>АБР</a:t>
            </a:r>
            <a:endParaRPr b="1" i="0" sz="39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2800"/>
              <a:buFont typeface="Arial"/>
              <a:buNone/>
            </a:pPr>
            <a:r>
              <a:rPr b="0" i="0" lang="en" sz="2800" u="none" cap="none" strike="noStrike">
                <a:solidFill>
                  <a:schemeClr val="lt1"/>
                </a:solidFill>
                <a:latin typeface="Open Sans"/>
                <a:ea typeface="Open Sans"/>
                <a:cs typeface="Open Sans"/>
                <a:sym typeface="Open Sans"/>
              </a:rPr>
              <a:t>негіздері</a:t>
            </a:r>
            <a:endParaRPr b="1" i="0" sz="3200" u="none" cap="none" strike="noStrike">
              <a:solidFill>
                <a:srgbClr val="FFFFFF"/>
              </a:solidFill>
              <a:latin typeface="Open Sans"/>
              <a:ea typeface="Open Sans"/>
              <a:cs typeface="Open Sans"/>
              <a:sym typeface="Open Sans"/>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82" name="Shape 482"/>
        <p:cNvGrpSpPr/>
        <p:nvPr/>
      </p:nvGrpSpPr>
      <p:grpSpPr>
        <a:xfrm>
          <a:off x="0" y="0"/>
          <a:ext cx="0" cy="0"/>
          <a:chOff x="0" y="0"/>
          <a:chExt cx="0" cy="0"/>
        </a:xfrm>
      </p:grpSpPr>
      <p:sp>
        <p:nvSpPr>
          <p:cNvPr id="483" name="Google Shape;483;p39"/>
          <p:cNvSpPr txBox="1"/>
          <p:nvPr/>
        </p:nvSpPr>
        <p:spPr>
          <a:xfrm>
            <a:off x="3149275" y="1180550"/>
            <a:ext cx="5412300" cy="2154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rgbClr val="004993"/>
                </a:solidFill>
                <a:latin typeface="Open Sans"/>
                <a:ea typeface="Open Sans"/>
                <a:cs typeface="Open Sans"/>
                <a:sym typeface="Open Sans"/>
              </a:rPr>
              <a:t>Теңдікке қол жеткізу:</a:t>
            </a:r>
            <a:r>
              <a:rPr b="0" i="0" lang="en" sz="3200" u="none" cap="none" strike="noStrike">
                <a:solidFill>
                  <a:srgbClr val="004993"/>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4993"/>
                </a:solidFill>
                <a:latin typeface="Open Sans"/>
                <a:ea typeface="Open Sans"/>
                <a:cs typeface="Open Sans"/>
                <a:sym typeface="Open Sans"/>
              </a:rPr>
              <a:t>Тегін онлайн-ресурстар әлеуметтік және экономикалық мәртебесіне қарамастан барлығына бірдей сапалы білім беруді жеңілдетеді.</a:t>
            </a:r>
            <a:endParaRPr b="1" i="0" sz="1300" u="none" cap="none" strike="noStrike">
              <a:solidFill>
                <a:srgbClr val="004993"/>
              </a:solidFill>
              <a:latin typeface="Open Sans"/>
              <a:ea typeface="Open Sans"/>
              <a:cs typeface="Open Sans"/>
              <a:sym typeface="Open Sans"/>
            </a:endParaRPr>
          </a:p>
        </p:txBody>
      </p:sp>
      <p:sp>
        <p:nvSpPr>
          <p:cNvPr id="484" name="Google Shape;484;p39"/>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5" name="Google Shape;485;p3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86" name="Google Shape;486;p39"/>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87" name="Google Shape;487;p39"/>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88" name="Google Shape;488;p39"/>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9" name="Google Shape;489;p39"/>
          <p:cNvSpPr txBox="1"/>
          <p:nvPr/>
        </p:nvSpPr>
        <p:spPr>
          <a:xfrm>
            <a:off x="0" y="1632263"/>
            <a:ext cx="2865000" cy="12189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100"/>
              <a:buFont typeface="Arial"/>
              <a:buNone/>
            </a:pPr>
            <a:r>
              <a:rPr b="1" i="0" lang="en" sz="2100" u="none" cap="none" strike="noStrike">
                <a:solidFill>
                  <a:schemeClr val="lt1"/>
                </a:solidFill>
                <a:latin typeface="Open Sans"/>
                <a:ea typeface="Open Sans"/>
                <a:cs typeface="Open Sans"/>
                <a:sym typeface="Open Sans"/>
              </a:rPr>
              <a:t>Ашық білім берудің</a:t>
            </a:r>
            <a:endParaRPr b="1" i="0" sz="21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100"/>
              <a:buFont typeface="Arial"/>
              <a:buNone/>
            </a:pPr>
            <a:r>
              <a:rPr b="1" i="0" lang="en" sz="2100" u="none" cap="none" strike="noStrike">
                <a:solidFill>
                  <a:schemeClr val="lt1"/>
                </a:solidFill>
                <a:latin typeface="Open Sans"/>
                <a:ea typeface="Open Sans"/>
                <a:cs typeface="Open Sans"/>
                <a:sym typeface="Open Sans"/>
              </a:rPr>
              <a:t>барлығы үшін артықшылықтары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93" name="Shape 493"/>
        <p:cNvGrpSpPr/>
        <p:nvPr/>
      </p:nvGrpSpPr>
      <p:grpSpPr>
        <a:xfrm>
          <a:off x="0" y="0"/>
          <a:ext cx="0" cy="0"/>
          <a:chOff x="0" y="0"/>
          <a:chExt cx="0" cy="0"/>
        </a:xfrm>
      </p:grpSpPr>
      <p:sp>
        <p:nvSpPr>
          <p:cNvPr id="494" name="Google Shape;494;g11294c833ce_0_2"/>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5" name="Google Shape;495;g11294c833ce_0_2"/>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6" name="Google Shape;496;g11294c833ce_0_2"/>
          <p:cNvSpPr txBox="1"/>
          <p:nvPr/>
        </p:nvSpPr>
        <p:spPr>
          <a:xfrm>
            <a:off x="3181900" y="298050"/>
            <a:ext cx="5412300" cy="3879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3200" u="none" cap="none" strike="noStrike">
                <a:solidFill>
                  <a:srgbClr val="004993"/>
                </a:solidFill>
                <a:latin typeface="Open Sans"/>
                <a:ea typeface="Open Sans"/>
                <a:cs typeface="Open Sans"/>
                <a:sym typeface="Open Sans"/>
              </a:rPr>
              <a:t>Әртүрлілік пен инклюзивтілікке жәрдемдесу: </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400" u="none" cap="none" strike="noStrike">
                <a:solidFill>
                  <a:srgbClr val="004993"/>
                </a:solidFill>
                <a:latin typeface="Open Sans"/>
                <a:ea typeface="Open Sans"/>
                <a:cs typeface="Open Sans"/>
                <a:sym typeface="Open Sans"/>
              </a:rPr>
              <a:t>Оңай бөлісуге болатын және интернет арқылы қол жеткізуге болатын АБР материалдары әртүрлі көзқарастармен танысудың тамаша құралы болып табылады.</a:t>
            </a:r>
            <a:endParaRPr b="1" i="0" sz="1300" u="none" cap="none" strike="noStrike">
              <a:solidFill>
                <a:srgbClr val="004993"/>
              </a:solidFill>
              <a:latin typeface="Open Sans"/>
              <a:ea typeface="Open Sans"/>
              <a:cs typeface="Open Sans"/>
              <a:sym typeface="Open Sans"/>
            </a:endParaRPr>
          </a:p>
        </p:txBody>
      </p:sp>
      <p:cxnSp>
        <p:nvCxnSpPr>
          <p:cNvPr id="497" name="Google Shape;497;g11294c833ce_0_2"/>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98" name="Google Shape;498;g11294c833ce_0_2"/>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99" name="Google Shape;499;g11294c833ce_0_2"/>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0" name="Google Shape;500;g11294c833ce_0_2"/>
          <p:cNvSpPr txBox="1"/>
          <p:nvPr/>
        </p:nvSpPr>
        <p:spPr>
          <a:xfrm>
            <a:off x="0" y="1632263"/>
            <a:ext cx="2865000" cy="12189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100"/>
              <a:buFont typeface="Arial"/>
              <a:buNone/>
            </a:pPr>
            <a:r>
              <a:rPr b="1" i="0" lang="en" sz="2100" u="none" cap="none" strike="noStrike">
                <a:solidFill>
                  <a:schemeClr val="lt1"/>
                </a:solidFill>
                <a:latin typeface="Open Sans"/>
                <a:ea typeface="Open Sans"/>
                <a:cs typeface="Open Sans"/>
                <a:sym typeface="Open Sans"/>
              </a:rPr>
              <a:t>Ашық білім берудің</a:t>
            </a:r>
            <a:endParaRPr b="1" i="0" sz="21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100"/>
              <a:buFont typeface="Arial"/>
              <a:buNone/>
            </a:pPr>
            <a:r>
              <a:rPr b="1" i="0" lang="en" sz="2100" u="none" cap="none" strike="noStrike">
                <a:solidFill>
                  <a:schemeClr val="lt1"/>
                </a:solidFill>
                <a:latin typeface="Open Sans"/>
                <a:ea typeface="Open Sans"/>
                <a:cs typeface="Open Sans"/>
                <a:sym typeface="Open Sans"/>
              </a:rPr>
              <a:t>барлығы үшін артықшылықтары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04" name="Shape 504"/>
        <p:cNvGrpSpPr/>
        <p:nvPr/>
      </p:nvGrpSpPr>
      <p:grpSpPr>
        <a:xfrm>
          <a:off x="0" y="0"/>
          <a:ext cx="0" cy="0"/>
          <a:chOff x="0" y="0"/>
          <a:chExt cx="0" cy="0"/>
        </a:xfrm>
      </p:grpSpPr>
      <p:sp>
        <p:nvSpPr>
          <p:cNvPr id="505" name="Google Shape;505;p40"/>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6" name="Google Shape;506;p4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7" name="Google Shape;507;p40"/>
          <p:cNvSpPr txBox="1"/>
          <p:nvPr/>
        </p:nvSpPr>
        <p:spPr>
          <a:xfrm>
            <a:off x="3190100" y="934325"/>
            <a:ext cx="5406600" cy="264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rgbClr val="004993"/>
                </a:solidFill>
                <a:latin typeface="Open Sans"/>
                <a:ea typeface="Open Sans"/>
                <a:cs typeface="Open Sans"/>
                <a:sym typeface="Open Sans"/>
              </a:rPr>
              <a:t>Азаматтық ғылымды ынталандыру: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4993"/>
                </a:solidFill>
                <a:latin typeface="Open Sans"/>
                <a:ea typeface="Open Sans"/>
                <a:cs typeface="Open Sans"/>
                <a:sym typeface="Open Sans"/>
              </a:rPr>
              <a:t>Білімді әркім жасай алады, ал материалдардың қол жетімділігі адамдар үшін одан әрі білім алуды жеңілдетеді.</a:t>
            </a:r>
            <a:endParaRPr b="1" i="0" sz="1300" u="none" cap="none" strike="noStrike">
              <a:solidFill>
                <a:srgbClr val="004993"/>
              </a:solidFill>
              <a:latin typeface="Open Sans"/>
              <a:ea typeface="Open Sans"/>
              <a:cs typeface="Open Sans"/>
              <a:sym typeface="Open Sans"/>
            </a:endParaRPr>
          </a:p>
        </p:txBody>
      </p:sp>
      <p:cxnSp>
        <p:nvCxnSpPr>
          <p:cNvPr id="508" name="Google Shape;508;p4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09" name="Google Shape;509;p4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10" name="Google Shape;510;p40"/>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1" name="Google Shape;511;p40"/>
          <p:cNvSpPr txBox="1"/>
          <p:nvPr/>
        </p:nvSpPr>
        <p:spPr>
          <a:xfrm>
            <a:off x="0" y="1632263"/>
            <a:ext cx="2865000" cy="12189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100"/>
              <a:buFont typeface="Arial"/>
              <a:buNone/>
            </a:pPr>
            <a:r>
              <a:rPr b="1" i="0" lang="en" sz="2100" u="none" cap="none" strike="noStrike">
                <a:solidFill>
                  <a:schemeClr val="lt1"/>
                </a:solidFill>
                <a:latin typeface="Open Sans"/>
                <a:ea typeface="Open Sans"/>
                <a:cs typeface="Open Sans"/>
                <a:sym typeface="Open Sans"/>
              </a:rPr>
              <a:t>Ашық білім берудің</a:t>
            </a:r>
            <a:endParaRPr b="1" i="0" sz="21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100"/>
              <a:buFont typeface="Arial"/>
              <a:buNone/>
            </a:pPr>
            <a:r>
              <a:rPr b="1" i="0" lang="en" sz="2100" u="none" cap="none" strike="noStrike">
                <a:solidFill>
                  <a:schemeClr val="lt1"/>
                </a:solidFill>
                <a:latin typeface="Open Sans"/>
                <a:ea typeface="Open Sans"/>
                <a:cs typeface="Open Sans"/>
                <a:sym typeface="Open Sans"/>
              </a:rPr>
              <a:t>барлығы үшін артықшылықтары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15" name="Shape 515"/>
        <p:cNvGrpSpPr/>
        <p:nvPr/>
      </p:nvGrpSpPr>
      <p:grpSpPr>
        <a:xfrm>
          <a:off x="0" y="0"/>
          <a:ext cx="0" cy="0"/>
          <a:chOff x="0" y="0"/>
          <a:chExt cx="0" cy="0"/>
        </a:xfrm>
      </p:grpSpPr>
      <p:sp>
        <p:nvSpPr>
          <p:cNvPr id="516" name="Google Shape;516;p41"/>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7" name="Google Shape;517;p4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8" name="Google Shape;518;p41"/>
          <p:cNvSpPr txBox="1"/>
          <p:nvPr/>
        </p:nvSpPr>
        <p:spPr>
          <a:xfrm>
            <a:off x="3198875" y="101950"/>
            <a:ext cx="5395200" cy="4007221"/>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800"/>
              <a:buFont typeface="Arial"/>
              <a:buNone/>
            </a:pPr>
            <a:r>
              <a:rPr b="1" i="0" lang="en" sz="1800" u="none" cap="none" strike="noStrike">
                <a:solidFill>
                  <a:srgbClr val="004993"/>
                </a:solidFill>
                <a:latin typeface="Open Sans"/>
                <a:ea typeface="Open Sans"/>
                <a:cs typeface="Open Sans"/>
                <a:sym typeface="Open Sans"/>
              </a:rPr>
              <a:t>Сапаның жақсаруы: </a:t>
            </a:r>
            <a:r>
              <a:rPr b="0" i="0" lang="en" sz="1800" u="none" cap="none" strike="noStrike">
                <a:solidFill>
                  <a:srgbClr val="004993"/>
                </a:solidFill>
                <a:latin typeface="Open Sans"/>
                <a:ea typeface="Open Sans"/>
                <a:cs typeface="Open Sans"/>
                <a:sym typeface="Open Sans"/>
              </a:rPr>
              <a:t>кез келген адам жай ғана нақтылау үшін сұрақтар қою арқылы АБР сапасын жақсартуға қолдау көрсете алады; қол жетімділіктің болмауы сұрақтардың болмауын білдіреді, сұрақтардың болмауы күмән жоқ дегенді білдіреді, күмән жоқ дегеніміз даму жоқ дегенді білдіреді.</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800"/>
              <a:buFont typeface="Arial"/>
              <a:buNone/>
            </a:pPr>
            <a:r>
              <a:t/>
            </a:r>
            <a:endParaRPr b="1" i="0" sz="18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800"/>
              <a:buFont typeface="Arial"/>
              <a:buNone/>
            </a:pPr>
            <a:r>
              <a:rPr b="1" i="0" lang="en" sz="1800" u="none" cap="none" strike="noStrike">
                <a:solidFill>
                  <a:srgbClr val="004993"/>
                </a:solidFill>
                <a:latin typeface="Open Sans"/>
                <a:ea typeface="Open Sans"/>
                <a:cs typeface="Open Sans"/>
                <a:sym typeface="Open Sans"/>
              </a:rPr>
              <a:t>Шекаралардың кеңеюі: </a:t>
            </a:r>
            <a:r>
              <a:rPr b="0" i="0" lang="en" sz="1800" u="none" cap="none" strike="noStrike">
                <a:solidFill>
                  <a:srgbClr val="004993"/>
                </a:solidFill>
                <a:latin typeface="Open Sans"/>
                <a:ea typeface="Open Sans"/>
                <a:cs typeface="Open Sans"/>
                <a:sym typeface="Open Sans"/>
              </a:rPr>
              <a:t>АБР – бұл біліммен шекарадан арқылы бөлісудің тамаша тәсілі, бұл оларды бейімдеуге және жергілікті деңгейде жұмыс істетуге мүмкіндік береді.</a:t>
            </a:r>
            <a:endParaRPr b="0" i="0" sz="1300" u="none" cap="none" strike="noStrike">
              <a:solidFill>
                <a:srgbClr val="004993"/>
              </a:solidFill>
              <a:latin typeface="Open Sans"/>
              <a:ea typeface="Open Sans"/>
              <a:cs typeface="Open Sans"/>
              <a:sym typeface="Open Sans"/>
            </a:endParaRPr>
          </a:p>
        </p:txBody>
      </p:sp>
      <p:cxnSp>
        <p:nvCxnSpPr>
          <p:cNvPr id="519" name="Google Shape;519;p41"/>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20" name="Google Shape;520;p41"/>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21" name="Google Shape;521;p41"/>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2" name="Google Shape;522;p41"/>
          <p:cNvSpPr txBox="1"/>
          <p:nvPr/>
        </p:nvSpPr>
        <p:spPr>
          <a:xfrm>
            <a:off x="0" y="1632263"/>
            <a:ext cx="2865000" cy="12189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100"/>
              <a:buFont typeface="Arial"/>
              <a:buNone/>
            </a:pPr>
            <a:r>
              <a:rPr b="1" i="0" lang="en" sz="2100" u="none" cap="none" strike="noStrike">
                <a:solidFill>
                  <a:schemeClr val="lt1"/>
                </a:solidFill>
                <a:latin typeface="Open Sans"/>
                <a:ea typeface="Open Sans"/>
                <a:cs typeface="Open Sans"/>
                <a:sym typeface="Open Sans"/>
              </a:rPr>
              <a:t>Ашық білім берудің</a:t>
            </a:r>
            <a:endParaRPr b="1" i="0" sz="21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100"/>
              <a:buFont typeface="Arial"/>
              <a:buNone/>
            </a:pPr>
            <a:r>
              <a:rPr b="1" i="0" lang="en" sz="2100" u="none" cap="none" strike="noStrike">
                <a:solidFill>
                  <a:schemeClr val="lt1"/>
                </a:solidFill>
                <a:latin typeface="Open Sans"/>
                <a:ea typeface="Open Sans"/>
                <a:cs typeface="Open Sans"/>
                <a:sym typeface="Open Sans"/>
              </a:rPr>
              <a:t>барлығы үшін артықшылықтары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26" name="Shape 526"/>
        <p:cNvGrpSpPr/>
        <p:nvPr/>
      </p:nvGrpSpPr>
      <p:grpSpPr>
        <a:xfrm>
          <a:off x="0" y="0"/>
          <a:ext cx="0" cy="0"/>
          <a:chOff x="0" y="0"/>
          <a:chExt cx="0" cy="0"/>
        </a:xfrm>
      </p:grpSpPr>
      <p:sp>
        <p:nvSpPr>
          <p:cNvPr id="527" name="Google Shape;527;g312701d13d2_0_0"/>
          <p:cNvSpPr txBox="1"/>
          <p:nvPr/>
        </p:nvSpPr>
        <p:spPr>
          <a:xfrm>
            <a:off x="3046700" y="175000"/>
            <a:ext cx="6025500" cy="4268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1100">
                <a:solidFill>
                  <a:srgbClr val="B9E9F6"/>
                </a:solidFill>
                <a:latin typeface="Open Sans"/>
                <a:ea typeface="Open Sans"/>
                <a:cs typeface="Open Sans"/>
                <a:sym typeface="Open Sans"/>
              </a:rPr>
              <a:t>Кәсіби дамуды қолдау:</a:t>
            </a:r>
            <a:r>
              <a:rPr b="1" lang="en" sz="1200">
                <a:solidFill>
                  <a:srgbClr val="B9E9F6"/>
                </a:solidFill>
                <a:latin typeface="Open Sans"/>
                <a:ea typeface="Open Sans"/>
                <a:cs typeface="Open Sans"/>
                <a:sym typeface="Open Sans"/>
              </a:rPr>
              <a:t> </a:t>
            </a:r>
            <a:r>
              <a:rPr lang="en" sz="1100">
                <a:solidFill>
                  <a:srgbClr val="B9E9F6"/>
                </a:solidFill>
                <a:latin typeface="Open Sans"/>
                <a:ea typeface="Open Sans"/>
                <a:cs typeface="Open Sans"/>
                <a:sym typeface="Open Sans"/>
              </a:rPr>
              <a:t>Кітапхана, институционалдық, ұлттық немесе халықаралық деңгейде OER және OE басқаруымен айналысу кәсіби даму мүмкіндігі ретінде және "дәстүрлі" немесе бұрыннан қалыптасқан сараптамалық салалардан (мысалы, қорды қалыптастыру, метадеректер және т.б.) тыс өсу жолы ретінде пайдаланылуы мүмкін.</a:t>
            </a:r>
            <a:endParaRPr b="0" i="0" sz="1100" u="none" cap="none" strike="noStrike">
              <a:solidFill>
                <a:srgbClr val="B9E9F6"/>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lang="en" sz="1100">
                <a:solidFill>
                  <a:srgbClr val="B9E9F6"/>
                </a:solidFill>
                <a:latin typeface="Open Sans"/>
                <a:ea typeface="Open Sans"/>
                <a:cs typeface="Open Sans"/>
                <a:sym typeface="Open Sans"/>
              </a:rPr>
              <a:t>Бағалы серіктестер ретінде тану: </a:t>
            </a:r>
            <a:r>
              <a:rPr lang="en" sz="1100">
                <a:solidFill>
                  <a:srgbClr val="B9E9F6"/>
                </a:solidFill>
                <a:latin typeface="Open Sans"/>
                <a:ea typeface="Open Sans"/>
                <a:cs typeface="Open Sans"/>
                <a:sym typeface="Open Sans"/>
              </a:rPr>
              <a:t>Ашық педагогика мен ашық лицензиялар саласындағы тәжірибесі арқасында кітапханашылар білім берушілер мен зерттеушілер тарапынан сенімді серіктестер ретінде танылып, сенімді білім беру ресурстарын табу, бейімдеу және жасау кезінде қолдау көрсетеді.</a:t>
            </a:r>
            <a:endParaRPr i="0" sz="1100" u="none" cap="none" strike="noStrike">
              <a:solidFill>
                <a:srgbClr val="B9E9F6"/>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lang="en" sz="1100">
                <a:solidFill>
                  <a:srgbClr val="B9E9F6"/>
                </a:solidFill>
                <a:latin typeface="Open Sans"/>
                <a:ea typeface="Open Sans"/>
                <a:cs typeface="Open Sans"/>
                <a:sym typeface="Open Sans"/>
              </a:rPr>
              <a:t>Ашық ғылыммен синергияларды дамыту: </a:t>
            </a:r>
            <a:r>
              <a:rPr lang="en" sz="1100">
                <a:solidFill>
                  <a:srgbClr val="B9E9F6"/>
                </a:solidFill>
                <a:latin typeface="Open Sans"/>
                <a:ea typeface="Open Sans"/>
                <a:cs typeface="Open Sans"/>
                <a:sym typeface="Open Sans"/>
              </a:rPr>
              <a:t>Ашық ғылым мен ашық білім көбінесе бөлек қарастырылып, білім әртүрлі мамандардың қолында болады. Кітапханашылар осы екі саланы біртұтас тәсілмен байланыстырып, институттық/академиялық қауымдастық ішінде ашық мәдениетті дамытуға ықпал ете алады.</a:t>
            </a:r>
            <a:endParaRPr i="0" sz="1100" u="none" cap="none" strike="noStrike">
              <a:solidFill>
                <a:srgbClr val="B9E9F6"/>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lang="en" sz="1100">
                <a:solidFill>
                  <a:srgbClr val="B9E9F6"/>
                </a:solidFill>
                <a:latin typeface="Open Sans"/>
                <a:ea typeface="Open Sans"/>
                <a:cs typeface="Open Sans"/>
                <a:sym typeface="Open Sans"/>
              </a:rPr>
              <a:t>Ынтымақтастық пен білім алмасуды насихаттау: </a:t>
            </a:r>
            <a:r>
              <a:rPr lang="en" sz="1100">
                <a:solidFill>
                  <a:srgbClr val="B9E9F6"/>
                </a:solidFill>
                <a:latin typeface="Open Sans"/>
                <a:ea typeface="Open Sans"/>
                <a:cs typeface="Open Sans"/>
                <a:sym typeface="Open Sans"/>
              </a:rPr>
              <a:t>Кітапханашылар ашық ресурстарды жинақтап, ашық білім тақырыптары бойынша оқу семинарлары мен тренингтер ұйымдастыру арқылы ынтымақтастықты жеңілдетуде маңызды рөл атқарады. Олар сондай-ақ Ашық Білім айналасындағы тәжірибе қауымдастықтарын дамыту арқылы өздерінің кәсіби желілерін кеңейтеді.</a:t>
            </a:r>
            <a:endParaRPr i="0" sz="1100" u="none" cap="none" strike="noStrike">
              <a:solidFill>
                <a:srgbClr val="B9E9F6"/>
              </a:solidFill>
              <a:latin typeface="Open Sans"/>
              <a:ea typeface="Open Sans"/>
              <a:cs typeface="Open Sans"/>
              <a:sym typeface="Open Sans"/>
            </a:endParaRPr>
          </a:p>
          <a:p>
            <a:pPr indent="0" lvl="0" marL="0" marR="0" rtl="0" algn="l">
              <a:lnSpc>
                <a:spcPct val="100000"/>
              </a:lnSpc>
              <a:spcBef>
                <a:spcPts val="1000"/>
              </a:spcBef>
              <a:spcAft>
                <a:spcPts val="1000"/>
              </a:spcAft>
              <a:buClr>
                <a:schemeClr val="dk1"/>
              </a:buClr>
              <a:buSzPts val="1100"/>
              <a:buFont typeface="Arial"/>
              <a:buNone/>
            </a:pPr>
            <a:r>
              <a:rPr b="1" lang="en" sz="1100">
                <a:solidFill>
                  <a:srgbClr val="B9E9F6"/>
                </a:solidFill>
                <a:latin typeface="Open Sans"/>
                <a:ea typeface="Open Sans"/>
                <a:cs typeface="Open Sans"/>
                <a:sym typeface="Open Sans"/>
              </a:rPr>
              <a:t>Шығындарды азайту: </a:t>
            </a:r>
            <a:r>
              <a:rPr lang="en" sz="1100">
                <a:solidFill>
                  <a:srgbClr val="B9E9F6"/>
                </a:solidFill>
                <a:latin typeface="Open Sans"/>
                <a:ea typeface="Open Sans"/>
                <a:cs typeface="Open Sans"/>
                <a:sym typeface="Open Sans"/>
              </a:rPr>
              <a:t>Қымбат және шектеуші лицензияларды сатып алудан кітапхана бюджетін үнемдеу, сондай-ақ мұғалімдер мен студенттерге сабақ әдебиеті ретінде OER баламаларын ұсыну кезінде. Бұл пайда кітапхана мен университет бюджетін ашық қолжетімділікке көшуіне ұзақ мерзімді түрде үлес қосады.</a:t>
            </a:r>
            <a:endParaRPr i="0" sz="1100" u="none" cap="none" strike="noStrike">
              <a:solidFill>
                <a:srgbClr val="B9E9F6"/>
              </a:solidFill>
            </a:endParaRPr>
          </a:p>
        </p:txBody>
      </p:sp>
      <p:sp>
        <p:nvSpPr>
          <p:cNvPr id="528" name="Google Shape;528;g312701d13d2_0_0"/>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9" name="Google Shape;529;g312701d13d2_0_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0" name="Google Shape;530;g312701d13d2_0_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1" name="Google Shape;531;g312701d13d2_0_0"/>
          <p:cNvSpPr txBox="1"/>
          <p:nvPr/>
        </p:nvSpPr>
        <p:spPr>
          <a:xfrm>
            <a:off x="81475" y="1632100"/>
            <a:ext cx="2712600" cy="1354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1900">
                <a:solidFill>
                  <a:srgbClr val="004993"/>
                </a:solidFill>
                <a:latin typeface="Open Sans"/>
                <a:ea typeface="Open Sans"/>
                <a:cs typeface="Open Sans"/>
                <a:sym typeface="Open Sans"/>
              </a:rPr>
              <a:t>Ашық білім берудің </a:t>
            </a:r>
            <a:r>
              <a:rPr b="1" lang="en" sz="1900">
                <a:solidFill>
                  <a:srgbClr val="FFDE59"/>
                </a:solidFill>
                <a:latin typeface="Open Sans"/>
                <a:ea typeface="Open Sans"/>
                <a:cs typeface="Open Sans"/>
                <a:sym typeface="Open Sans"/>
              </a:rPr>
              <a:t>кітапханашылар</a:t>
            </a:r>
            <a:r>
              <a:rPr b="1" lang="en" sz="1900">
                <a:solidFill>
                  <a:srgbClr val="004993"/>
                </a:solidFill>
                <a:latin typeface="Open Sans"/>
                <a:ea typeface="Open Sans"/>
                <a:cs typeface="Open Sans"/>
                <a:sym typeface="Open Sans"/>
              </a:rPr>
              <a:t> үшін артықшылықтары</a:t>
            </a:r>
            <a:endParaRPr b="1" i="0" sz="1900" u="none" cap="none" strike="noStrike">
              <a:solidFill>
                <a:srgbClr val="FFDE59"/>
              </a:solidFill>
              <a:latin typeface="Open Sans"/>
              <a:ea typeface="Open Sans"/>
              <a:cs typeface="Open Sans"/>
              <a:sym typeface="Open Sans"/>
            </a:endParaRPr>
          </a:p>
        </p:txBody>
      </p:sp>
      <p:cxnSp>
        <p:nvCxnSpPr>
          <p:cNvPr id="532" name="Google Shape;532;g312701d13d2_0_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33" name="Google Shape;533;g312701d13d2_0_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37" name="Shape 537"/>
        <p:cNvGrpSpPr/>
        <p:nvPr/>
      </p:nvGrpSpPr>
      <p:grpSpPr>
        <a:xfrm>
          <a:off x="0" y="0"/>
          <a:ext cx="0" cy="0"/>
          <a:chOff x="0" y="0"/>
          <a:chExt cx="0" cy="0"/>
        </a:xfrm>
      </p:grpSpPr>
      <p:sp>
        <p:nvSpPr>
          <p:cNvPr id="538" name="Google Shape;538;g312701d13d2_0_10"/>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9" name="Google Shape;539;g312701d13d2_0_1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0" name="Google Shape;540;g312701d13d2_0_10"/>
          <p:cNvSpPr txBox="1"/>
          <p:nvPr/>
        </p:nvSpPr>
        <p:spPr>
          <a:xfrm>
            <a:off x="3208575" y="431250"/>
            <a:ext cx="5574300" cy="3570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200">
                <a:solidFill>
                  <a:srgbClr val="B9E9F6"/>
                </a:solidFill>
                <a:latin typeface="Open Sans"/>
                <a:ea typeface="Open Sans"/>
                <a:cs typeface="Open Sans"/>
                <a:sym typeface="Open Sans"/>
              </a:rPr>
              <a:t>Кәсіби дамуды қолдау: </a:t>
            </a:r>
            <a:endParaRPr b="1" sz="22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2200">
                <a:solidFill>
                  <a:srgbClr val="B9E9F6"/>
                </a:solidFill>
                <a:latin typeface="Open Sans"/>
                <a:ea typeface="Open Sans"/>
                <a:cs typeface="Open Sans"/>
                <a:sym typeface="Open Sans"/>
              </a:rPr>
              <a:t>Кітапхана, институционалдық, ұлттық немесе халықаралық деңгейде OER және OE басқаруымен айналысу кәсіби даму мүмкіндігі ретінде және "дәстүрлі" немесе бұрыннан қалыптасқан сараптамалық салалардан (мысалы, қорды қалыптастыру, метадеректер және т.б.) тыс өсу жолы ретінде пайдаланылуы мүмкін.</a:t>
            </a:r>
            <a:endParaRPr i="0" sz="2200" u="none" cap="none" strike="noStrike">
              <a:solidFill>
                <a:srgbClr val="B9E9F6"/>
              </a:solidFill>
            </a:endParaRPr>
          </a:p>
        </p:txBody>
      </p:sp>
      <p:sp>
        <p:nvSpPr>
          <p:cNvPr id="541" name="Google Shape;541;g312701d13d2_0_1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42" name="Google Shape;542;g312701d13d2_0_1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43" name="Google Shape;543;g312701d13d2_0_1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44" name="Google Shape;544;g312701d13d2_0_10"/>
          <p:cNvSpPr txBox="1"/>
          <p:nvPr/>
        </p:nvSpPr>
        <p:spPr>
          <a:xfrm>
            <a:off x="81475" y="1632100"/>
            <a:ext cx="2712600" cy="1354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1900">
                <a:solidFill>
                  <a:srgbClr val="004993"/>
                </a:solidFill>
                <a:latin typeface="Open Sans"/>
                <a:ea typeface="Open Sans"/>
                <a:cs typeface="Open Sans"/>
                <a:sym typeface="Open Sans"/>
              </a:rPr>
              <a:t>Ашық білім берудің </a:t>
            </a:r>
            <a:r>
              <a:rPr b="1" lang="en" sz="1900">
                <a:solidFill>
                  <a:srgbClr val="FFDE59"/>
                </a:solidFill>
                <a:latin typeface="Open Sans"/>
                <a:ea typeface="Open Sans"/>
                <a:cs typeface="Open Sans"/>
                <a:sym typeface="Open Sans"/>
              </a:rPr>
              <a:t>кітапханашылар</a:t>
            </a:r>
            <a:r>
              <a:rPr b="1" lang="en" sz="1900">
                <a:solidFill>
                  <a:srgbClr val="004993"/>
                </a:solidFill>
                <a:latin typeface="Open Sans"/>
                <a:ea typeface="Open Sans"/>
                <a:cs typeface="Open Sans"/>
                <a:sym typeface="Open Sans"/>
              </a:rPr>
              <a:t> үшін артықшылықтары</a:t>
            </a:r>
            <a:endParaRPr b="1" i="0" sz="19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48" name="Shape 548"/>
        <p:cNvGrpSpPr/>
        <p:nvPr/>
      </p:nvGrpSpPr>
      <p:grpSpPr>
        <a:xfrm>
          <a:off x="0" y="0"/>
          <a:ext cx="0" cy="0"/>
          <a:chOff x="0" y="0"/>
          <a:chExt cx="0" cy="0"/>
        </a:xfrm>
      </p:grpSpPr>
      <p:sp>
        <p:nvSpPr>
          <p:cNvPr id="549" name="Google Shape;549;g312701d13d2_0_20"/>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0" name="Google Shape;550;g312701d13d2_0_2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1" name="Google Shape;551;g312701d13d2_0_20"/>
          <p:cNvSpPr txBox="1"/>
          <p:nvPr/>
        </p:nvSpPr>
        <p:spPr>
          <a:xfrm>
            <a:off x="3156825" y="358000"/>
            <a:ext cx="5574300" cy="3360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1000"/>
              </a:spcBef>
              <a:spcAft>
                <a:spcPts val="0"/>
              </a:spcAft>
              <a:buClr>
                <a:schemeClr val="dk1"/>
              </a:buClr>
              <a:buSzPts val="1100"/>
              <a:buFont typeface="Arial"/>
              <a:buNone/>
            </a:pPr>
            <a:r>
              <a:rPr b="1" lang="en" sz="2200">
                <a:solidFill>
                  <a:srgbClr val="B9E9F6"/>
                </a:solidFill>
                <a:latin typeface="Open Sans"/>
                <a:ea typeface="Open Sans"/>
                <a:cs typeface="Open Sans"/>
                <a:sym typeface="Open Sans"/>
              </a:rPr>
              <a:t>Бағалы серіктестер ретінде тану: </a:t>
            </a:r>
            <a:endParaRPr b="1" sz="2200">
              <a:solidFill>
                <a:srgbClr val="B9E9F6"/>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lang="en" sz="2200">
                <a:solidFill>
                  <a:srgbClr val="B9E9F6"/>
                </a:solidFill>
                <a:latin typeface="Open Sans"/>
                <a:ea typeface="Open Sans"/>
                <a:cs typeface="Open Sans"/>
                <a:sym typeface="Open Sans"/>
              </a:rPr>
              <a:t>Ашық педагогика мен ашық лицензиялар саласындағы тәжірибесі арқасында кітапханашылар білім берушілер мен зерттеушілер тарапынан сенімді серіктестер ретінде танылып, сенімді білім беру ресурстарын табу, бейімдеу және жасау кезінде қолдау көрсетеді.</a:t>
            </a:r>
            <a:endParaRPr i="0" sz="2400" u="none" cap="none" strike="noStrike">
              <a:solidFill>
                <a:srgbClr val="B9E9F6"/>
              </a:solidFill>
            </a:endParaRPr>
          </a:p>
        </p:txBody>
      </p:sp>
      <p:sp>
        <p:nvSpPr>
          <p:cNvPr id="552" name="Google Shape;552;g312701d13d2_0_2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53" name="Google Shape;553;g312701d13d2_0_2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54" name="Google Shape;554;g312701d13d2_0_2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55" name="Google Shape;555;g312701d13d2_0_20"/>
          <p:cNvSpPr txBox="1"/>
          <p:nvPr/>
        </p:nvSpPr>
        <p:spPr>
          <a:xfrm>
            <a:off x="81475" y="1632100"/>
            <a:ext cx="2712600" cy="1354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1900">
                <a:solidFill>
                  <a:srgbClr val="004993"/>
                </a:solidFill>
                <a:latin typeface="Open Sans"/>
                <a:ea typeface="Open Sans"/>
                <a:cs typeface="Open Sans"/>
                <a:sym typeface="Open Sans"/>
              </a:rPr>
              <a:t>Ашық білім берудің </a:t>
            </a:r>
            <a:r>
              <a:rPr b="1" lang="en" sz="1900">
                <a:solidFill>
                  <a:srgbClr val="FFDE59"/>
                </a:solidFill>
                <a:latin typeface="Open Sans"/>
                <a:ea typeface="Open Sans"/>
                <a:cs typeface="Open Sans"/>
                <a:sym typeface="Open Sans"/>
              </a:rPr>
              <a:t>кітапханашылар</a:t>
            </a:r>
            <a:r>
              <a:rPr b="1" lang="en" sz="1900">
                <a:solidFill>
                  <a:srgbClr val="004993"/>
                </a:solidFill>
                <a:latin typeface="Open Sans"/>
                <a:ea typeface="Open Sans"/>
                <a:cs typeface="Open Sans"/>
                <a:sym typeface="Open Sans"/>
              </a:rPr>
              <a:t> үшін артықшылықтары</a:t>
            </a:r>
            <a:endParaRPr b="1" i="0" sz="19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59" name="Shape 559"/>
        <p:cNvGrpSpPr/>
        <p:nvPr/>
      </p:nvGrpSpPr>
      <p:grpSpPr>
        <a:xfrm>
          <a:off x="0" y="0"/>
          <a:ext cx="0" cy="0"/>
          <a:chOff x="0" y="0"/>
          <a:chExt cx="0" cy="0"/>
        </a:xfrm>
      </p:grpSpPr>
      <p:sp>
        <p:nvSpPr>
          <p:cNvPr id="560" name="Google Shape;560;g312701d13d2_0_30"/>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1" name="Google Shape;561;g312701d13d2_0_3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2" name="Google Shape;562;g312701d13d2_0_30"/>
          <p:cNvSpPr txBox="1"/>
          <p:nvPr/>
        </p:nvSpPr>
        <p:spPr>
          <a:xfrm>
            <a:off x="3190375" y="255325"/>
            <a:ext cx="5574300" cy="3909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200">
                <a:solidFill>
                  <a:srgbClr val="B9E9F6"/>
                </a:solidFill>
                <a:latin typeface="Open Sans"/>
                <a:ea typeface="Open Sans"/>
                <a:cs typeface="Open Sans"/>
                <a:sym typeface="Open Sans"/>
              </a:rPr>
              <a:t>Ашық ғылыммен синергияларды дамыту: </a:t>
            </a:r>
            <a:endParaRPr b="1" sz="22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sz="22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2200">
                <a:solidFill>
                  <a:srgbClr val="B9E9F6"/>
                </a:solidFill>
                <a:latin typeface="Open Sans"/>
                <a:ea typeface="Open Sans"/>
                <a:cs typeface="Open Sans"/>
                <a:sym typeface="Open Sans"/>
              </a:rPr>
              <a:t>Ашық ғылым мен ашық білім көбінесе бөлек қарастырылып, білім әртүрлі мамандардың қолында болады. Кітапханашылар осы екі саланы біртұтас тәсілмен байланыстырып, институттық/академиялық қауымдастық ішінде ашық мәдениетті дамытуға ықпал ете алады.</a:t>
            </a:r>
            <a:endParaRPr i="0" sz="2200" u="none" cap="none" strike="noStrike">
              <a:solidFill>
                <a:srgbClr val="B9E9F6"/>
              </a:solidFill>
            </a:endParaRPr>
          </a:p>
        </p:txBody>
      </p:sp>
      <p:sp>
        <p:nvSpPr>
          <p:cNvPr id="563" name="Google Shape;563;g312701d13d2_0_3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64" name="Google Shape;564;g312701d13d2_0_3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65" name="Google Shape;565;g312701d13d2_0_3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66" name="Google Shape;566;g312701d13d2_0_30"/>
          <p:cNvSpPr txBox="1"/>
          <p:nvPr/>
        </p:nvSpPr>
        <p:spPr>
          <a:xfrm>
            <a:off x="81475" y="1632100"/>
            <a:ext cx="2712600" cy="1354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1900">
                <a:solidFill>
                  <a:srgbClr val="004993"/>
                </a:solidFill>
                <a:latin typeface="Open Sans"/>
                <a:ea typeface="Open Sans"/>
                <a:cs typeface="Open Sans"/>
                <a:sym typeface="Open Sans"/>
              </a:rPr>
              <a:t>Ашық білім берудің </a:t>
            </a:r>
            <a:r>
              <a:rPr b="1" lang="en" sz="1900">
                <a:solidFill>
                  <a:srgbClr val="FFDE59"/>
                </a:solidFill>
                <a:latin typeface="Open Sans"/>
                <a:ea typeface="Open Sans"/>
                <a:cs typeface="Open Sans"/>
                <a:sym typeface="Open Sans"/>
              </a:rPr>
              <a:t>кітапханашылар</a:t>
            </a:r>
            <a:r>
              <a:rPr b="1" lang="en" sz="1900">
                <a:solidFill>
                  <a:srgbClr val="004993"/>
                </a:solidFill>
                <a:latin typeface="Open Sans"/>
                <a:ea typeface="Open Sans"/>
                <a:cs typeface="Open Sans"/>
                <a:sym typeface="Open Sans"/>
              </a:rPr>
              <a:t> үшін артықшылықтары</a:t>
            </a:r>
            <a:endParaRPr b="1" i="0" sz="19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70" name="Shape 570"/>
        <p:cNvGrpSpPr/>
        <p:nvPr/>
      </p:nvGrpSpPr>
      <p:grpSpPr>
        <a:xfrm>
          <a:off x="0" y="0"/>
          <a:ext cx="0" cy="0"/>
          <a:chOff x="0" y="0"/>
          <a:chExt cx="0" cy="0"/>
        </a:xfrm>
      </p:grpSpPr>
      <p:sp>
        <p:nvSpPr>
          <p:cNvPr id="571" name="Google Shape;571;g312701d13d2_0_40"/>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2" name="Google Shape;572;g312701d13d2_0_4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3" name="Google Shape;573;g312701d13d2_0_40"/>
          <p:cNvSpPr txBox="1"/>
          <p:nvPr/>
        </p:nvSpPr>
        <p:spPr>
          <a:xfrm>
            <a:off x="3194375" y="154850"/>
            <a:ext cx="5574300" cy="4248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200">
                <a:solidFill>
                  <a:srgbClr val="B9E9F6"/>
                </a:solidFill>
                <a:latin typeface="Open Sans"/>
                <a:ea typeface="Open Sans"/>
                <a:cs typeface="Open Sans"/>
                <a:sym typeface="Open Sans"/>
              </a:rPr>
              <a:t>Ынтымақтастық пен білім алмасуды насихаттау: </a:t>
            </a:r>
            <a:endParaRPr b="1" sz="22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2200">
                <a:solidFill>
                  <a:srgbClr val="B9E9F6"/>
                </a:solidFill>
                <a:latin typeface="Open Sans"/>
                <a:ea typeface="Open Sans"/>
                <a:cs typeface="Open Sans"/>
                <a:sym typeface="Open Sans"/>
              </a:rPr>
              <a:t>Кітапханашылар ашық ресурстарды жинақтап, ашық білім тақырыптары бойынша оқу семинарлары мен тренингтер ұйымдастыру арқылы ынтымақтастықты жеңілдетуде маңызды рөл атқарады. Олар сондай-ақ Ашық Білім айналасындағы тәжірибе қауымдастықтарын дамыту арқылы өздерінің кәсіби желілерін кеңейтеді.</a:t>
            </a:r>
            <a:endParaRPr i="0" sz="2200" u="none" cap="none" strike="noStrike">
              <a:solidFill>
                <a:srgbClr val="B9E9F6"/>
              </a:solidFill>
            </a:endParaRPr>
          </a:p>
        </p:txBody>
      </p:sp>
      <p:sp>
        <p:nvSpPr>
          <p:cNvPr id="574" name="Google Shape;574;g312701d13d2_0_4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75" name="Google Shape;575;g312701d13d2_0_4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76" name="Google Shape;576;g312701d13d2_0_4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77" name="Google Shape;577;g312701d13d2_0_40"/>
          <p:cNvSpPr txBox="1"/>
          <p:nvPr/>
        </p:nvSpPr>
        <p:spPr>
          <a:xfrm>
            <a:off x="81475" y="1632100"/>
            <a:ext cx="2712600" cy="1354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1900">
                <a:solidFill>
                  <a:srgbClr val="004993"/>
                </a:solidFill>
                <a:latin typeface="Open Sans"/>
                <a:ea typeface="Open Sans"/>
                <a:cs typeface="Open Sans"/>
                <a:sym typeface="Open Sans"/>
              </a:rPr>
              <a:t>Ашық білім берудің </a:t>
            </a:r>
            <a:r>
              <a:rPr b="1" lang="en" sz="1900">
                <a:solidFill>
                  <a:srgbClr val="FFDE59"/>
                </a:solidFill>
                <a:latin typeface="Open Sans"/>
                <a:ea typeface="Open Sans"/>
                <a:cs typeface="Open Sans"/>
                <a:sym typeface="Open Sans"/>
              </a:rPr>
              <a:t>кітапханашылар</a:t>
            </a:r>
            <a:r>
              <a:rPr b="1" lang="en" sz="1900">
                <a:solidFill>
                  <a:srgbClr val="004993"/>
                </a:solidFill>
                <a:latin typeface="Open Sans"/>
                <a:ea typeface="Open Sans"/>
                <a:cs typeface="Open Sans"/>
                <a:sym typeface="Open Sans"/>
              </a:rPr>
              <a:t> үшін артықшылықтары</a:t>
            </a:r>
            <a:endParaRPr b="1" i="0" sz="19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81" name="Shape 581"/>
        <p:cNvGrpSpPr/>
        <p:nvPr/>
      </p:nvGrpSpPr>
      <p:grpSpPr>
        <a:xfrm>
          <a:off x="0" y="0"/>
          <a:ext cx="0" cy="0"/>
          <a:chOff x="0" y="0"/>
          <a:chExt cx="0" cy="0"/>
        </a:xfrm>
      </p:grpSpPr>
      <p:sp>
        <p:nvSpPr>
          <p:cNvPr id="582" name="Google Shape;582;g312701d13d2_0_50"/>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3" name="Google Shape;583;g312701d13d2_0_5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4" name="Google Shape;584;g312701d13d2_0_50"/>
          <p:cNvSpPr txBox="1"/>
          <p:nvPr/>
        </p:nvSpPr>
        <p:spPr>
          <a:xfrm>
            <a:off x="3150900" y="133600"/>
            <a:ext cx="5574300" cy="4248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200">
                <a:solidFill>
                  <a:srgbClr val="B9E9F6"/>
                </a:solidFill>
                <a:latin typeface="Open Sans"/>
                <a:ea typeface="Open Sans"/>
                <a:cs typeface="Open Sans"/>
                <a:sym typeface="Open Sans"/>
              </a:rPr>
              <a:t>Шығындарды азайту: </a:t>
            </a:r>
            <a:endParaRPr b="1" sz="22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sz="22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2200">
                <a:solidFill>
                  <a:srgbClr val="B9E9F6"/>
                </a:solidFill>
                <a:latin typeface="Open Sans"/>
                <a:ea typeface="Open Sans"/>
                <a:cs typeface="Open Sans"/>
                <a:sym typeface="Open Sans"/>
              </a:rPr>
              <a:t>Қымбат және шектеуші лицензияларды сатып алудан кітапхана бюджетін үнемдеу, сондай-ақ мұғалімдер мен студенттерге сабақ әдебиеті ретінде OER баламаларын ұсыну кезінде. Бұл пайда кітапхана мен университет бюджетін ашық қолжетімділікке көшуіне ұзақ мерзімді түрде үлес қосады.</a:t>
            </a:r>
            <a:endParaRPr i="0" sz="2200" u="none" cap="none" strike="noStrike">
              <a:solidFill>
                <a:srgbClr val="B9E9F6"/>
              </a:solidFill>
            </a:endParaRPr>
          </a:p>
        </p:txBody>
      </p:sp>
      <p:sp>
        <p:nvSpPr>
          <p:cNvPr id="585" name="Google Shape;585;g312701d13d2_0_5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86" name="Google Shape;586;g312701d13d2_0_5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87" name="Google Shape;587;g312701d13d2_0_5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88" name="Google Shape;588;g312701d13d2_0_50"/>
          <p:cNvSpPr txBox="1"/>
          <p:nvPr/>
        </p:nvSpPr>
        <p:spPr>
          <a:xfrm>
            <a:off x="81475" y="1632100"/>
            <a:ext cx="2712600" cy="1354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1900">
                <a:solidFill>
                  <a:srgbClr val="004993"/>
                </a:solidFill>
                <a:latin typeface="Open Sans"/>
                <a:ea typeface="Open Sans"/>
                <a:cs typeface="Open Sans"/>
                <a:sym typeface="Open Sans"/>
              </a:rPr>
              <a:t>Ашық білім берудің </a:t>
            </a:r>
            <a:r>
              <a:rPr b="1" lang="en" sz="1900">
                <a:solidFill>
                  <a:srgbClr val="FFDE59"/>
                </a:solidFill>
                <a:latin typeface="Open Sans"/>
                <a:ea typeface="Open Sans"/>
                <a:cs typeface="Open Sans"/>
                <a:sym typeface="Open Sans"/>
              </a:rPr>
              <a:t>кітапханашылар</a:t>
            </a:r>
            <a:r>
              <a:rPr b="1" lang="en" sz="1900">
                <a:solidFill>
                  <a:srgbClr val="004993"/>
                </a:solidFill>
                <a:latin typeface="Open Sans"/>
                <a:ea typeface="Open Sans"/>
                <a:cs typeface="Open Sans"/>
                <a:sym typeface="Open Sans"/>
              </a:rPr>
              <a:t> үшін артықшылықтары</a:t>
            </a:r>
            <a:endParaRPr b="1" i="0" sz="1900" u="none" cap="none" strike="noStrike">
              <a:solidFill>
                <a:srgbClr val="FFDE59"/>
              </a:solidFill>
              <a:latin typeface="Open Sans"/>
              <a:ea typeface="Open Sans"/>
              <a:cs typeface="Open Sans"/>
              <a:sym typeface="Open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98" name="Shape 98"/>
        <p:cNvGrpSpPr/>
        <p:nvPr/>
      </p:nvGrpSpPr>
      <p:grpSpPr>
        <a:xfrm>
          <a:off x="0" y="0"/>
          <a:ext cx="0" cy="0"/>
          <a:chOff x="0" y="0"/>
          <a:chExt cx="0" cy="0"/>
        </a:xfrm>
      </p:grpSpPr>
      <p:sp>
        <p:nvSpPr>
          <p:cNvPr id="99" name="Google Shape;99;p4"/>
          <p:cNvSpPr txBox="1"/>
          <p:nvPr/>
        </p:nvSpPr>
        <p:spPr>
          <a:xfrm>
            <a:off x="3828400" y="1561350"/>
            <a:ext cx="4668600" cy="12438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3200"/>
              <a:buFont typeface="Arial"/>
              <a:buNone/>
            </a:pPr>
            <a:r>
              <a:rPr b="1" i="0" lang="en" sz="3200" u="none" cap="none" strike="noStrike">
                <a:solidFill>
                  <a:srgbClr val="004993"/>
                </a:solidFill>
                <a:latin typeface="Open Sans"/>
                <a:ea typeface="Open Sans"/>
                <a:cs typeface="Open Sans"/>
                <a:sym typeface="Open Sans"/>
              </a:rPr>
              <a:t>Ашық лицензиялар дегеніміз не?</a:t>
            </a:r>
            <a:endParaRPr b="1" i="0" sz="4500" u="none" cap="none" strike="noStrike">
              <a:solidFill>
                <a:srgbClr val="004993"/>
              </a:solidFill>
              <a:latin typeface="Open Sans"/>
              <a:ea typeface="Open Sans"/>
              <a:cs typeface="Open Sans"/>
              <a:sym typeface="Open Sans"/>
            </a:endParaRPr>
          </a:p>
        </p:txBody>
      </p:sp>
      <p:sp>
        <p:nvSpPr>
          <p:cNvPr id="100" name="Google Shape;100;p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01" name="Google Shape;101;p4"/>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pic>
        <p:nvPicPr>
          <p:cNvPr id="102" name="Google Shape;102;p4"/>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cxnSp>
        <p:nvCxnSpPr>
          <p:cNvPr id="103" name="Google Shape;103;p4"/>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
        <p:nvSpPr>
          <p:cNvPr id="104" name="Google Shape;104;p4"/>
          <p:cNvSpPr txBox="1"/>
          <p:nvPr/>
        </p:nvSpPr>
        <p:spPr>
          <a:xfrm>
            <a:off x="1171787" y="1575312"/>
            <a:ext cx="3934800" cy="1215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3900"/>
              <a:buFont typeface="Arial"/>
              <a:buNone/>
            </a:pPr>
            <a:r>
              <a:rPr b="1" i="0" lang="en" sz="3900" u="none" cap="none" strike="noStrike">
                <a:solidFill>
                  <a:schemeClr val="lt1"/>
                </a:solidFill>
                <a:latin typeface="Open Sans"/>
                <a:ea typeface="Open Sans"/>
                <a:cs typeface="Open Sans"/>
                <a:sym typeface="Open Sans"/>
              </a:rPr>
              <a:t>АБР</a:t>
            </a:r>
            <a:endParaRPr b="1" i="0" sz="39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2800"/>
              <a:buFont typeface="Arial"/>
              <a:buNone/>
            </a:pPr>
            <a:r>
              <a:rPr b="0" i="0" lang="en" sz="2800" u="none" cap="none" strike="noStrike">
                <a:solidFill>
                  <a:schemeClr val="lt1"/>
                </a:solidFill>
                <a:latin typeface="Open Sans"/>
                <a:ea typeface="Open Sans"/>
                <a:cs typeface="Open Sans"/>
                <a:sym typeface="Open Sans"/>
              </a:rPr>
              <a:t>негіздері</a:t>
            </a:r>
            <a:endParaRPr b="1" i="0" sz="3200" u="none" cap="none" strike="noStrike">
              <a:solidFill>
                <a:srgbClr val="FFFFFF"/>
              </a:solidFill>
              <a:latin typeface="Open Sans"/>
              <a:ea typeface="Open Sans"/>
              <a:cs typeface="Open Sans"/>
              <a:sym typeface="Open Sans"/>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92" name="Shape 592"/>
        <p:cNvGrpSpPr/>
        <p:nvPr/>
      </p:nvGrpSpPr>
      <p:grpSpPr>
        <a:xfrm>
          <a:off x="0" y="0"/>
          <a:ext cx="0" cy="0"/>
          <a:chOff x="0" y="0"/>
          <a:chExt cx="0" cy="0"/>
        </a:xfrm>
      </p:grpSpPr>
      <p:sp>
        <p:nvSpPr>
          <p:cNvPr id="593" name="Google Shape;593;g312701d13d2_0_60"/>
          <p:cNvSpPr txBox="1"/>
          <p:nvPr/>
        </p:nvSpPr>
        <p:spPr>
          <a:xfrm>
            <a:off x="3084200" y="315125"/>
            <a:ext cx="5922300" cy="3673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1500">
                <a:solidFill>
                  <a:srgbClr val="B9E9F6"/>
                </a:solidFill>
                <a:latin typeface="Open Sans"/>
                <a:ea typeface="Open Sans"/>
                <a:cs typeface="Open Sans"/>
                <a:sym typeface="Open Sans"/>
              </a:rPr>
              <a:t>Жаңа кітапханашыларды кәсіпке тарту: </a:t>
            </a:r>
            <a:r>
              <a:rPr lang="en" sz="1500">
                <a:solidFill>
                  <a:srgbClr val="B9E9F6"/>
                </a:solidFill>
                <a:latin typeface="Open Sans"/>
                <a:ea typeface="Open Sans"/>
                <a:cs typeface="Open Sans"/>
                <a:sym typeface="Open Sans"/>
              </a:rPr>
              <a:t>Ашық білім мен әлеуметтік әділеттілік арасындағы берік байланыс кітапхана ісін кәсібін жаңадан бастаушы мамандар мен жаңа кітапханашылар тобы үшін тартымды мансап таңдауына айналдырады.</a:t>
            </a:r>
            <a:endParaRPr i="0" sz="1500" u="none" cap="none" strike="noStrike">
              <a:solidFill>
                <a:srgbClr val="B9E9F6"/>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lang="en" sz="1500">
                <a:solidFill>
                  <a:srgbClr val="B9E9F6"/>
                </a:solidFill>
                <a:latin typeface="Open Sans"/>
                <a:ea typeface="Open Sans"/>
                <a:cs typeface="Open Sans"/>
                <a:sym typeface="Open Sans"/>
              </a:rPr>
              <a:t>Танылуды кеңейту: </a:t>
            </a:r>
            <a:r>
              <a:rPr lang="en" sz="1500">
                <a:solidFill>
                  <a:srgbClr val="B9E9F6"/>
                </a:solidFill>
                <a:latin typeface="Open Sans"/>
                <a:ea typeface="Open Sans"/>
                <a:cs typeface="Open Sans"/>
                <a:sym typeface="Open Sans"/>
              </a:rPr>
              <a:t>АББР әзірлеушілері мен қолдаушылары ашықтық пен басқа да әмбебап құндылықтарды жақтайтын жұмыстары үшін бүкіл әлемде беделге ие болуда. Кітапханашылардың/ақпарат мамандарының оқу материалдарының кураторлары ретінде бағаланған рөлі Ашық білім беруде одан да маңыздырақ болады.</a:t>
            </a:r>
            <a:endParaRPr i="0" sz="1500" u="none" cap="none" strike="noStrike">
              <a:solidFill>
                <a:srgbClr val="B9E9F6"/>
              </a:solidFill>
              <a:latin typeface="Open Sans"/>
              <a:ea typeface="Open Sans"/>
              <a:cs typeface="Open Sans"/>
              <a:sym typeface="Open Sans"/>
            </a:endParaRPr>
          </a:p>
          <a:p>
            <a:pPr indent="0" lvl="0" marL="0" marR="0" rtl="0" algn="l">
              <a:lnSpc>
                <a:spcPct val="100000"/>
              </a:lnSpc>
              <a:spcBef>
                <a:spcPts val="1000"/>
              </a:spcBef>
              <a:spcAft>
                <a:spcPts val="1000"/>
              </a:spcAft>
              <a:buClr>
                <a:schemeClr val="dk1"/>
              </a:buClr>
              <a:buSzPts val="1100"/>
              <a:buFont typeface="Arial"/>
              <a:buNone/>
            </a:pPr>
            <a:r>
              <a:rPr b="1" lang="en" sz="1500">
                <a:solidFill>
                  <a:srgbClr val="B9E9F6"/>
                </a:solidFill>
                <a:latin typeface="Open Sans"/>
                <a:ea typeface="Open Sans"/>
                <a:cs typeface="Open Sans"/>
                <a:sym typeface="Open Sans"/>
              </a:rPr>
              <a:t>Әсер мен ауқымды арттыру: </a:t>
            </a:r>
            <a:r>
              <a:rPr lang="en" sz="1500">
                <a:solidFill>
                  <a:srgbClr val="B9E9F6"/>
                </a:solidFill>
                <a:latin typeface="Open Sans"/>
                <a:ea typeface="Open Sans"/>
                <a:cs typeface="Open Sans"/>
                <a:sym typeface="Open Sans"/>
              </a:rPr>
              <a:t>Кітапханашылардың өз мекемесінен тыс жерлерде әсерін және ауқымын кеңейтуге көмектеседі</a:t>
            </a:r>
            <a:endParaRPr i="0" sz="1500" u="none" cap="none" strike="noStrike">
              <a:solidFill>
                <a:srgbClr val="B9E9F6"/>
              </a:solidFill>
              <a:latin typeface="Open Sans"/>
              <a:ea typeface="Open Sans"/>
              <a:cs typeface="Open Sans"/>
              <a:sym typeface="Open Sans"/>
            </a:endParaRPr>
          </a:p>
        </p:txBody>
      </p:sp>
      <p:sp>
        <p:nvSpPr>
          <p:cNvPr id="594" name="Google Shape;594;g312701d13d2_0_60"/>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5" name="Google Shape;595;g312701d13d2_0_6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6" name="Google Shape;596;g312701d13d2_0_6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97" name="Google Shape;597;g312701d13d2_0_6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98" name="Google Shape;598;g312701d13d2_0_6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99" name="Google Shape;599;g312701d13d2_0_60"/>
          <p:cNvSpPr txBox="1"/>
          <p:nvPr/>
        </p:nvSpPr>
        <p:spPr>
          <a:xfrm>
            <a:off x="81475" y="1632100"/>
            <a:ext cx="2712600" cy="1354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1900">
                <a:solidFill>
                  <a:srgbClr val="004993"/>
                </a:solidFill>
                <a:latin typeface="Open Sans"/>
                <a:ea typeface="Open Sans"/>
                <a:cs typeface="Open Sans"/>
                <a:sym typeface="Open Sans"/>
              </a:rPr>
              <a:t>Ашық білім берудің </a:t>
            </a:r>
            <a:r>
              <a:rPr b="1" lang="en" sz="1900">
                <a:solidFill>
                  <a:srgbClr val="FFDE59"/>
                </a:solidFill>
                <a:latin typeface="Open Sans"/>
                <a:ea typeface="Open Sans"/>
                <a:cs typeface="Open Sans"/>
                <a:sym typeface="Open Sans"/>
              </a:rPr>
              <a:t>кітапханашылар</a:t>
            </a:r>
            <a:r>
              <a:rPr b="1" lang="en" sz="1900">
                <a:solidFill>
                  <a:srgbClr val="004993"/>
                </a:solidFill>
                <a:latin typeface="Open Sans"/>
                <a:ea typeface="Open Sans"/>
                <a:cs typeface="Open Sans"/>
                <a:sym typeface="Open Sans"/>
              </a:rPr>
              <a:t> үшін артықшылықтары</a:t>
            </a:r>
            <a:endParaRPr b="1" i="0" sz="1900" u="none" cap="none" strike="noStrike">
              <a:solidFill>
                <a:srgbClr val="FFDE59"/>
              </a:solidFill>
              <a:latin typeface="Open Sans"/>
              <a:ea typeface="Open Sans"/>
              <a:cs typeface="Open Sans"/>
              <a:sym typeface="Open Sans"/>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03" name="Shape 603"/>
        <p:cNvGrpSpPr/>
        <p:nvPr/>
      </p:nvGrpSpPr>
      <p:grpSpPr>
        <a:xfrm>
          <a:off x="0" y="0"/>
          <a:ext cx="0" cy="0"/>
          <a:chOff x="0" y="0"/>
          <a:chExt cx="0" cy="0"/>
        </a:xfrm>
      </p:grpSpPr>
      <p:sp>
        <p:nvSpPr>
          <p:cNvPr id="604" name="Google Shape;604;g312701d13d2_0_70"/>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5" name="Google Shape;605;g312701d13d2_0_7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6" name="Google Shape;606;g312701d13d2_0_7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607" name="Google Shape;607;g312701d13d2_0_7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608" name="Google Shape;608;g312701d13d2_0_7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609" name="Google Shape;609;g312701d13d2_0_70"/>
          <p:cNvSpPr txBox="1"/>
          <p:nvPr/>
        </p:nvSpPr>
        <p:spPr>
          <a:xfrm>
            <a:off x="2937675" y="441150"/>
            <a:ext cx="6064500" cy="35928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900"/>
              <a:buFont typeface="Arial"/>
              <a:buNone/>
            </a:pPr>
            <a:r>
              <a:rPr b="1" lang="en" sz="1500">
                <a:solidFill>
                  <a:srgbClr val="B9E9F6"/>
                </a:solidFill>
                <a:latin typeface="Open Sans"/>
                <a:ea typeface="Open Sans"/>
                <a:cs typeface="Open Sans"/>
                <a:sym typeface="Open Sans"/>
              </a:rPr>
              <a:t>Тұрақты даму мақсаттарына (ОДМ) жетуге үлес қосу: </a:t>
            </a:r>
            <a:r>
              <a:rPr lang="en" sz="1500">
                <a:solidFill>
                  <a:srgbClr val="B9E9F6"/>
                </a:solidFill>
                <a:latin typeface="Open Sans"/>
                <a:ea typeface="Open Sans"/>
                <a:cs typeface="Open Sans"/>
                <a:sym typeface="Open Sans"/>
              </a:rPr>
              <a:t>Тұрақты даму мақсаттарына жетуде нақты әрі өлшенетін үлес қосуға көмектесу.</a:t>
            </a:r>
            <a:endParaRPr i="0" sz="1500" u="none" cap="none" strike="noStrike">
              <a:solidFill>
                <a:srgbClr val="B9E9F6"/>
              </a:solidFill>
              <a:latin typeface="Open Sans"/>
              <a:ea typeface="Open Sans"/>
              <a:cs typeface="Open Sans"/>
              <a:sym typeface="Open Sans"/>
            </a:endParaRPr>
          </a:p>
          <a:p>
            <a:pPr indent="0" lvl="0" marL="0" marR="0" rtl="0" algn="l">
              <a:lnSpc>
                <a:spcPct val="115000"/>
              </a:lnSpc>
              <a:spcBef>
                <a:spcPts val="1000"/>
              </a:spcBef>
              <a:spcAft>
                <a:spcPts val="0"/>
              </a:spcAft>
              <a:buClr>
                <a:srgbClr val="000000"/>
              </a:buClr>
              <a:buSzPts val="1900"/>
              <a:buFont typeface="Arial"/>
              <a:buNone/>
            </a:pPr>
            <a:r>
              <a:rPr b="1" lang="en" sz="1500">
                <a:solidFill>
                  <a:srgbClr val="B9E9F6"/>
                </a:solidFill>
                <a:latin typeface="Open Sans"/>
                <a:ea typeface="Open Sans"/>
                <a:cs typeface="Open Sans"/>
                <a:sym typeface="Open Sans"/>
              </a:rPr>
              <a:t>ТӘИ стратегиясына сәйкес келу: </a:t>
            </a:r>
            <a:r>
              <a:rPr lang="en" sz="1500">
                <a:solidFill>
                  <a:srgbClr val="B9E9F6"/>
                </a:solidFill>
                <a:latin typeface="Open Sans"/>
                <a:ea typeface="Open Sans"/>
                <a:cs typeface="Open Sans"/>
                <a:sym typeface="Open Sans"/>
              </a:rPr>
              <a:t>Кітапханашылар ашық білім беруді теңдік, әртүрлілік және инклюзивтілік мақсаттарын алға жылжыту үшін стратегиялық құрал ретінде пайдаланады, бұл оқу орталарын барлығы үшін қолжетімді және инклюзивті етуге мүмкіндік береді.</a:t>
            </a:r>
            <a:endParaRPr i="0" sz="1500" u="none" cap="none" strike="noStrike">
              <a:solidFill>
                <a:srgbClr val="B9E9F6"/>
              </a:solidFill>
              <a:latin typeface="Open Sans"/>
              <a:ea typeface="Open Sans"/>
              <a:cs typeface="Open Sans"/>
              <a:sym typeface="Open Sans"/>
            </a:endParaRPr>
          </a:p>
          <a:p>
            <a:pPr indent="0" lvl="0" marL="0" marR="0" rtl="0" algn="l">
              <a:lnSpc>
                <a:spcPct val="115000"/>
              </a:lnSpc>
              <a:spcBef>
                <a:spcPts val="1000"/>
              </a:spcBef>
              <a:spcAft>
                <a:spcPts val="1000"/>
              </a:spcAft>
              <a:buClr>
                <a:srgbClr val="000000"/>
              </a:buClr>
              <a:buSzPts val="1900"/>
              <a:buFont typeface="Arial"/>
              <a:buNone/>
            </a:pPr>
            <a:r>
              <a:rPr b="1" lang="en" sz="1500">
                <a:solidFill>
                  <a:srgbClr val="B9E9F6"/>
                </a:solidFill>
                <a:latin typeface="Open Sans"/>
                <a:ea typeface="Open Sans"/>
                <a:cs typeface="Open Sans"/>
                <a:sym typeface="Open Sans"/>
              </a:rPr>
              <a:t>Әріптестерді қолдау және әріптестерден қолдау алу: </a:t>
            </a:r>
            <a:r>
              <a:rPr lang="en" sz="1500">
                <a:solidFill>
                  <a:srgbClr val="B9E9F6"/>
                </a:solidFill>
                <a:latin typeface="Open Sans"/>
                <a:ea typeface="Open Sans"/>
                <a:cs typeface="Open Sans"/>
                <a:sym typeface="Open Sans"/>
              </a:rPr>
              <a:t>Кітапханашылар әртүрлі білім беру мүмкіндіктерін ұсынып, өз қауымдастықтарында өзара қолдауды нығайту арқылы өмір бойы оқу мәдениетін қалыптастырады.</a:t>
            </a:r>
            <a:endParaRPr i="0" sz="1500" u="none" cap="none" strike="noStrike">
              <a:solidFill>
                <a:srgbClr val="B9E9F6"/>
              </a:solidFill>
              <a:latin typeface="Open Sans"/>
              <a:ea typeface="Open Sans"/>
              <a:cs typeface="Open Sans"/>
              <a:sym typeface="Open Sans"/>
            </a:endParaRPr>
          </a:p>
        </p:txBody>
      </p:sp>
      <p:sp>
        <p:nvSpPr>
          <p:cNvPr id="610" name="Google Shape;610;g312701d13d2_0_70"/>
          <p:cNvSpPr txBox="1"/>
          <p:nvPr/>
        </p:nvSpPr>
        <p:spPr>
          <a:xfrm>
            <a:off x="81475" y="1632100"/>
            <a:ext cx="2712600" cy="1354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1900">
                <a:solidFill>
                  <a:srgbClr val="004993"/>
                </a:solidFill>
                <a:latin typeface="Open Sans"/>
                <a:ea typeface="Open Sans"/>
                <a:cs typeface="Open Sans"/>
                <a:sym typeface="Open Sans"/>
              </a:rPr>
              <a:t>Ашық білім берудің </a:t>
            </a:r>
            <a:r>
              <a:rPr b="1" lang="en" sz="1900">
                <a:solidFill>
                  <a:srgbClr val="FFDE59"/>
                </a:solidFill>
                <a:latin typeface="Open Sans"/>
                <a:ea typeface="Open Sans"/>
                <a:cs typeface="Open Sans"/>
                <a:sym typeface="Open Sans"/>
              </a:rPr>
              <a:t>кітапханашылар</a:t>
            </a:r>
            <a:r>
              <a:rPr b="1" lang="en" sz="1900">
                <a:solidFill>
                  <a:srgbClr val="004993"/>
                </a:solidFill>
                <a:latin typeface="Open Sans"/>
                <a:ea typeface="Open Sans"/>
                <a:cs typeface="Open Sans"/>
                <a:sym typeface="Open Sans"/>
              </a:rPr>
              <a:t> үшін артықшылықтары</a:t>
            </a:r>
            <a:endParaRPr b="1" i="0" sz="1900" u="none" cap="none" strike="noStrike">
              <a:solidFill>
                <a:srgbClr val="FFDE59"/>
              </a:solidFill>
              <a:latin typeface="Open Sans"/>
              <a:ea typeface="Open Sans"/>
              <a:cs typeface="Open Sans"/>
              <a:sym typeface="Open Sans"/>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614" name="Shape 614"/>
        <p:cNvGrpSpPr/>
        <p:nvPr/>
      </p:nvGrpSpPr>
      <p:grpSpPr>
        <a:xfrm>
          <a:off x="0" y="0"/>
          <a:ext cx="0" cy="0"/>
          <a:chOff x="0" y="0"/>
          <a:chExt cx="0" cy="0"/>
        </a:xfrm>
      </p:grpSpPr>
      <p:sp>
        <p:nvSpPr>
          <p:cNvPr id="615" name="Google Shape;615;g110dfcd6507_0_16"/>
          <p:cNvSpPr txBox="1"/>
          <p:nvPr/>
        </p:nvSpPr>
        <p:spPr>
          <a:xfrm>
            <a:off x="976425" y="2533900"/>
            <a:ext cx="7797300" cy="1416300"/>
          </a:xfrm>
          <a:prstGeom prst="rect">
            <a:avLst/>
          </a:prstGeom>
          <a:noFill/>
          <a:ln>
            <a:noFill/>
          </a:ln>
        </p:spPr>
        <p:txBody>
          <a:bodyPr anchorCtr="0" anchor="t" bIns="91525" lIns="91525" spcFirstLastPara="1" rIns="91525" wrap="square" tIns="91525">
            <a:spAutoFit/>
          </a:bodyPr>
          <a:lstStyle/>
          <a:p>
            <a:pPr indent="0" lvl="0" marL="0" marR="0" rtl="0" algn="ctr">
              <a:lnSpc>
                <a:spcPct val="115000"/>
              </a:lnSpc>
              <a:spcBef>
                <a:spcPts val="1500"/>
              </a:spcBef>
              <a:spcAft>
                <a:spcPts val="0"/>
              </a:spcAft>
              <a:buClr>
                <a:schemeClr val="dk1"/>
              </a:buClr>
              <a:buSzPts val="1100"/>
              <a:buFont typeface="Arial"/>
              <a:buNone/>
            </a:pPr>
            <a:r>
              <a:rPr b="0" i="0" lang="en" sz="1000" u="none" cap="none" strike="noStrike">
                <a:solidFill>
                  <a:schemeClr val="dk1"/>
                </a:solidFill>
                <a:latin typeface="Open Sans"/>
                <a:ea typeface="Open Sans"/>
                <a:cs typeface="Open Sans"/>
                <a:sym typeface="Open Sans"/>
              </a:rPr>
              <a:t>“Kazakh_OE Benefits - ENOEL Toolkit” is an adaptation of “An ENOEL Toolkit” (version 4) published as of </a:t>
            </a:r>
            <a:r>
              <a:rPr lang="en" sz="1000">
                <a:solidFill>
                  <a:schemeClr val="dk1"/>
                </a:solidFill>
                <a:latin typeface="Open Sans"/>
                <a:ea typeface="Open Sans"/>
                <a:cs typeface="Open Sans"/>
                <a:sym typeface="Open Sans"/>
              </a:rPr>
              <a:t>Septem</a:t>
            </a:r>
            <a:r>
              <a:rPr b="0" i="0" lang="en" sz="1000" u="none" cap="none" strike="noStrike">
                <a:solidFill>
                  <a:schemeClr val="dk1"/>
                </a:solidFill>
                <a:latin typeface="Open Sans"/>
                <a:ea typeface="Open Sans"/>
                <a:cs typeface="Open Sans"/>
                <a:sym typeface="Open Sans"/>
              </a:rPr>
              <a:t>ber 202</a:t>
            </a:r>
            <a:r>
              <a:rPr lang="en" sz="1000">
                <a:solidFill>
                  <a:schemeClr val="dk1"/>
                </a:solidFill>
                <a:latin typeface="Open Sans"/>
                <a:ea typeface="Open Sans"/>
                <a:cs typeface="Open Sans"/>
                <a:sym typeface="Open Sans"/>
              </a:rPr>
              <a:t>4</a:t>
            </a:r>
            <a:r>
              <a:rPr b="0" i="0" lang="en" sz="1000" u="none" cap="none" strike="noStrike">
                <a:solidFill>
                  <a:schemeClr val="dk1"/>
                </a:solidFill>
                <a:latin typeface="Open Sans"/>
                <a:ea typeface="Open Sans"/>
                <a:cs typeface="Open Sans"/>
                <a:sym typeface="Open Sans"/>
              </a:rPr>
              <a:t> </a:t>
            </a:r>
            <a:r>
              <a:rPr b="0" i="0" lang="en" sz="1000" u="sng" cap="none" strike="noStrike">
                <a:solidFill>
                  <a:schemeClr val="hlink"/>
                </a:solidFill>
                <a:latin typeface="Open Sans"/>
                <a:ea typeface="Open Sans"/>
                <a:cs typeface="Open Sans"/>
                <a:sym typeface="Open Sans"/>
                <a:hlinkClick r:id="rId3"/>
              </a:rPr>
              <a:t>here </a:t>
            </a:r>
            <a:r>
              <a:rPr b="0" i="0" lang="en" sz="1000" u="none" cap="none" strike="noStrike">
                <a:solidFill>
                  <a:schemeClr val="dk1"/>
                </a:solidFill>
                <a:latin typeface="Open Sans"/>
                <a:ea typeface="Open Sans"/>
                <a:cs typeface="Open Sans"/>
                <a:sym typeface="Open Sans"/>
              </a:rPr>
              <a:t>(the “Original Work”), licensed by</a:t>
            </a:r>
            <a:r>
              <a:rPr b="0" i="0" lang="en" sz="1000" u="none" cap="none" strike="noStrike">
                <a:solidFill>
                  <a:schemeClr val="dk1"/>
                </a:solidFill>
                <a:uFill>
                  <a:noFill/>
                </a:uFill>
                <a:latin typeface="Open Sans"/>
                <a:ea typeface="Open Sans"/>
                <a:cs typeface="Open Sans"/>
                <a:sym typeface="Open Sans"/>
                <a:hlinkClick r:id="rId4">
                  <a:extLst>
                    <a:ext uri="{A12FA001-AC4F-418D-AE19-62706E023703}">
                      <ahyp:hlinkClr val="tx"/>
                    </a:ext>
                  </a:extLst>
                </a:hlinkClick>
              </a:rPr>
              <a:t> </a:t>
            </a:r>
            <a:r>
              <a:rPr b="0" i="0" lang="en" sz="1000" u="sng" cap="none" strike="noStrike">
                <a:solidFill>
                  <a:srgbClr val="1155CC"/>
                </a:solidFill>
                <a:latin typeface="Open Sans"/>
                <a:ea typeface="Open Sans"/>
                <a:cs typeface="Open Sans"/>
                <a:sym typeface="Open Sans"/>
                <a:hlinkClick r:id="rId5">
                  <a:extLst>
                    <a:ext uri="{A12FA001-AC4F-418D-AE19-62706E023703}">
                      <ahyp:hlinkClr val="tx"/>
                    </a:ext>
                  </a:extLst>
                </a:hlinkClick>
              </a:rPr>
              <a:t>SPARC Europe</a:t>
            </a:r>
            <a:r>
              <a:rPr b="0" i="0" lang="en" sz="1000" u="none" cap="none" strike="noStrike">
                <a:solidFill>
                  <a:schemeClr val="dk1"/>
                </a:solidFill>
                <a:latin typeface="Open Sans"/>
                <a:ea typeface="Open Sans"/>
                <a:cs typeface="Open Sans"/>
                <a:sym typeface="Open Sans"/>
              </a:rPr>
              <a:t> (curated by </a:t>
            </a:r>
            <a:r>
              <a:rPr b="0" i="0" lang="en" sz="1000" u="sng" cap="none" strike="noStrike">
                <a:solidFill>
                  <a:srgbClr val="2A6496"/>
                </a:solidFill>
                <a:latin typeface="Open Sans"/>
                <a:ea typeface="Open Sans"/>
                <a:cs typeface="Open Sans"/>
                <a:sym typeface="Open Sans"/>
                <a:hlinkClick r:id="rId6">
                  <a:extLst>
                    <a:ext uri="{A12FA001-AC4F-418D-AE19-62706E023703}">
                      <ahyp:hlinkClr val="tx"/>
                    </a:ext>
                  </a:extLst>
                </a:hlinkClick>
              </a:rPr>
              <a:t>The European Network of Open Education Librarians</a:t>
            </a:r>
            <a:r>
              <a:rPr b="0" i="0" lang="en" sz="1000" u="none" cap="none" strike="noStrike">
                <a:solidFill>
                  <a:srgbClr val="333333"/>
                </a:solidFill>
                <a:latin typeface="Open Sans"/>
                <a:ea typeface="Open Sans"/>
                <a:cs typeface="Open Sans"/>
                <a:sym typeface="Open Sans"/>
              </a:rPr>
              <a:t>) </a:t>
            </a:r>
            <a:r>
              <a:rPr b="0" i="0" lang="en" sz="1000" u="none" cap="none" strike="noStrike">
                <a:solidFill>
                  <a:schemeClr val="dk1"/>
                </a:solidFill>
                <a:latin typeface="Open Sans"/>
                <a:ea typeface="Open Sans"/>
                <a:cs typeface="Open Sans"/>
                <a:sym typeface="Open Sans"/>
              </a:rPr>
              <a:t>under a </a:t>
            </a:r>
            <a:r>
              <a:rPr b="0" i="0" lang="en" sz="1000" u="sng" cap="none" strike="noStrike">
                <a:solidFill>
                  <a:srgbClr val="1155CC"/>
                </a:solidFill>
                <a:latin typeface="Open Sans"/>
                <a:ea typeface="Open Sans"/>
                <a:cs typeface="Open Sans"/>
                <a:sym typeface="Open Sans"/>
                <a:hlinkClick r:id="rId7">
                  <a:extLst>
                    <a:ext uri="{A12FA001-AC4F-418D-AE19-62706E023703}">
                      <ahyp:hlinkClr val="tx"/>
                    </a:ext>
                  </a:extLst>
                </a:hlinkClick>
              </a:rPr>
              <a:t>Creative Commons Attribution 4.0 International License</a:t>
            </a:r>
            <a:r>
              <a:rPr b="0" i="0" lang="en" sz="1000" u="none" cap="none" strike="noStrike">
                <a:solidFill>
                  <a:schemeClr val="dk1"/>
                </a:solidFill>
                <a:latin typeface="Open Sans"/>
                <a:ea typeface="Open Sans"/>
                <a:cs typeface="Open Sans"/>
                <a:sym typeface="Open Sans"/>
              </a:rPr>
              <a:t>. This adaptation is made and published by SPARC EUROPE (the “Adapter”) under a </a:t>
            </a:r>
            <a:r>
              <a:rPr b="0" i="0" lang="en" sz="1000" u="sng" cap="none" strike="noStrike">
                <a:solidFill>
                  <a:srgbClr val="1155CC"/>
                </a:solidFill>
                <a:latin typeface="Open Sans"/>
                <a:ea typeface="Open Sans"/>
                <a:cs typeface="Open Sans"/>
                <a:sym typeface="Open Sans"/>
                <a:hlinkClick r:id="rId8">
                  <a:extLst>
                    <a:ext uri="{A12FA001-AC4F-418D-AE19-62706E023703}">
                      <ahyp:hlinkClr val="tx"/>
                    </a:ext>
                  </a:extLst>
                </a:hlinkClick>
              </a:rPr>
              <a:t>Creative Commons Attribution 4.0 International License</a:t>
            </a:r>
            <a:r>
              <a:rPr b="0" i="0" lang="en" sz="1000" u="none" cap="none" strike="noStrike">
                <a:solidFill>
                  <a:schemeClr val="dk1"/>
                </a:solidFill>
                <a:latin typeface="Open Sans"/>
                <a:ea typeface="Open Sans"/>
                <a:cs typeface="Open Sans"/>
                <a:sym typeface="Open Sans"/>
              </a:rPr>
              <a:t>. The Adapter modified the Original Work in the following respects: translated the materials from English to Kazakh.”</a:t>
            </a:r>
            <a:endParaRPr b="0" i="0" sz="1000" u="none" cap="none" strike="noStrike">
              <a:solidFill>
                <a:schemeClr val="dk1"/>
              </a:solidFill>
              <a:latin typeface="Open Sans"/>
              <a:ea typeface="Open Sans"/>
              <a:cs typeface="Open Sans"/>
              <a:sym typeface="Open Sans"/>
            </a:endParaRPr>
          </a:p>
          <a:p>
            <a:pPr indent="0" lvl="0" marL="0" marR="0" rtl="0" algn="ctr">
              <a:lnSpc>
                <a:spcPct val="115000"/>
              </a:lnSpc>
              <a:spcBef>
                <a:spcPts val="1500"/>
              </a:spcBef>
              <a:spcAft>
                <a:spcPts val="800"/>
              </a:spcAft>
              <a:buClr>
                <a:schemeClr val="dk1"/>
              </a:buClr>
              <a:buSzPts val="1100"/>
              <a:buFont typeface="Arial"/>
              <a:buNone/>
            </a:pPr>
            <a:r>
              <a:rPr b="0" i="0" lang="en" sz="1000" u="none" cap="none" strike="noStrike">
                <a:solidFill>
                  <a:schemeClr val="dk1"/>
                </a:solidFill>
                <a:latin typeface="Open Sans"/>
                <a:ea typeface="Open Sans"/>
                <a:cs typeface="Open Sans"/>
                <a:sym typeface="Open Sans"/>
              </a:rPr>
              <a:t>Special thanks to Translationdesk USM</a:t>
            </a:r>
            <a:r>
              <a:rPr lang="en" sz="1000">
                <a:solidFill>
                  <a:schemeClr val="dk1"/>
                </a:solidFill>
                <a:latin typeface="Open Sans"/>
                <a:ea typeface="Open Sans"/>
                <a:cs typeface="Open Sans"/>
                <a:sym typeface="Open Sans"/>
              </a:rPr>
              <a:t>, Lazzat Arystanova and Tolkyn Jangulova</a:t>
            </a:r>
            <a:r>
              <a:rPr b="0" i="0" lang="en" sz="1000" u="none" cap="none" strike="noStrike">
                <a:solidFill>
                  <a:schemeClr val="dk1"/>
                </a:solidFill>
                <a:latin typeface="Open Sans"/>
                <a:ea typeface="Open Sans"/>
                <a:cs typeface="Open Sans"/>
                <a:sym typeface="Open Sans"/>
              </a:rPr>
              <a:t> for the Kazakh translation.</a:t>
            </a:r>
            <a:endParaRPr b="0" i="0" sz="1000" u="none" cap="none" strike="noStrike">
              <a:solidFill>
                <a:schemeClr val="dk1"/>
              </a:solidFill>
              <a:latin typeface="Open Sans"/>
              <a:ea typeface="Open Sans"/>
              <a:cs typeface="Open Sans"/>
              <a:sym typeface="Open Sans"/>
            </a:endParaRPr>
          </a:p>
        </p:txBody>
      </p:sp>
      <p:sp>
        <p:nvSpPr>
          <p:cNvPr id="616" name="Google Shape;616;g110dfcd6507_0_16"/>
          <p:cNvSpPr txBox="1"/>
          <p:nvPr/>
        </p:nvSpPr>
        <p:spPr>
          <a:xfrm>
            <a:off x="4129600" y="535125"/>
            <a:ext cx="4935900" cy="1601100"/>
          </a:xfrm>
          <a:prstGeom prst="rect">
            <a:avLst/>
          </a:prstGeom>
          <a:noFill/>
          <a:ln>
            <a:noFill/>
          </a:ln>
        </p:spPr>
        <p:txBody>
          <a:bodyPr anchorCtr="0" anchor="t" bIns="91525" lIns="91525" spcFirstLastPara="1" rIns="91525" wrap="square" tIns="91525">
            <a:spAutoFit/>
          </a:bodyPr>
          <a:lstStyle/>
          <a:p>
            <a:pPr indent="0" lvl="0" marL="0" marR="0" rtl="0" algn="l">
              <a:lnSpc>
                <a:spcPct val="100000"/>
              </a:lnSpc>
              <a:spcBef>
                <a:spcPts val="0"/>
              </a:spcBef>
              <a:spcAft>
                <a:spcPts val="0"/>
              </a:spcAft>
              <a:buClr>
                <a:srgbClr val="000000"/>
              </a:buClr>
              <a:buSzPts val="4600"/>
              <a:buFont typeface="Arial"/>
              <a:buNone/>
            </a:pPr>
            <a:r>
              <a:rPr b="1" i="0" lang="en" sz="4600" u="none" cap="none" strike="noStrike">
                <a:solidFill>
                  <a:srgbClr val="004993"/>
                </a:solidFill>
                <a:latin typeface="Open Sans"/>
                <a:ea typeface="Open Sans"/>
                <a:cs typeface="Open Sans"/>
                <a:sym typeface="Open Sans"/>
              </a:rPr>
              <a:t>ЕАБКЖ ҚҰРАЛДАРЫ</a:t>
            </a:r>
            <a:endParaRPr b="0" i="0" sz="1400" u="none" cap="none" strike="noStrike">
              <a:solidFill>
                <a:srgbClr val="000000"/>
              </a:solidFill>
              <a:latin typeface="Arial"/>
              <a:ea typeface="Arial"/>
              <a:cs typeface="Arial"/>
              <a:sym typeface="Arial"/>
            </a:endParaRPr>
          </a:p>
        </p:txBody>
      </p:sp>
      <p:sp>
        <p:nvSpPr>
          <p:cNvPr id="617" name="Google Shape;617;g110dfcd6507_0_16"/>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618" name="Google Shape;618;g110dfcd6507_0_16"/>
          <p:cNvPicPr preferRelativeResize="0"/>
          <p:nvPr/>
        </p:nvPicPr>
        <p:blipFill rotWithShape="1">
          <a:blip r:embed="rId9">
            <a:alphaModFix/>
          </a:blip>
          <a:srcRect b="0" l="0" r="0" t="0"/>
          <a:stretch/>
        </p:blipFill>
        <p:spPr>
          <a:xfrm>
            <a:off x="1616355" y="574366"/>
            <a:ext cx="2464350" cy="1870859"/>
          </a:xfrm>
          <a:prstGeom prst="rect">
            <a:avLst/>
          </a:prstGeom>
          <a:noFill/>
          <a:ln>
            <a:noFill/>
          </a:ln>
        </p:spPr>
      </p:pic>
      <p:sp>
        <p:nvSpPr>
          <p:cNvPr id="619" name="Google Shape;619;g110dfcd6507_0_16"/>
          <p:cNvSpPr txBox="1"/>
          <p:nvPr/>
        </p:nvSpPr>
        <p:spPr>
          <a:xfrm>
            <a:off x="1787435" y="706421"/>
            <a:ext cx="3774900" cy="1258500"/>
          </a:xfrm>
          <a:prstGeom prst="rect">
            <a:avLst/>
          </a:prstGeom>
          <a:noFill/>
          <a:ln>
            <a:noFill/>
          </a:ln>
        </p:spPr>
        <p:txBody>
          <a:bodyPr anchorCtr="0" anchor="t" bIns="112500" lIns="112500" spcFirstLastPara="1" rIns="112500" wrap="square" tIns="112500">
            <a:spAutoFit/>
          </a:bodyPr>
          <a:lstStyle/>
          <a:p>
            <a:pPr indent="0" lvl="0" marL="0" marR="0" rtl="0" algn="l">
              <a:lnSpc>
                <a:spcPct val="100000"/>
              </a:lnSpc>
              <a:spcBef>
                <a:spcPts val="0"/>
              </a:spcBef>
              <a:spcAft>
                <a:spcPts val="0"/>
              </a:spcAft>
              <a:buClr>
                <a:schemeClr val="dk1"/>
              </a:buClr>
              <a:buSzPts val="3900"/>
              <a:buFont typeface="Arial"/>
              <a:buNone/>
            </a:pPr>
            <a:r>
              <a:rPr b="1" i="0" lang="en" sz="3900" u="none" cap="none" strike="noStrike">
                <a:solidFill>
                  <a:schemeClr val="lt1"/>
                </a:solidFill>
                <a:latin typeface="Open Sans"/>
                <a:ea typeface="Open Sans"/>
                <a:cs typeface="Open Sans"/>
                <a:sym typeface="Open Sans"/>
              </a:rPr>
              <a:t>АБР</a:t>
            </a:r>
            <a:endParaRPr b="1" i="0" sz="39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2800"/>
              <a:buFont typeface="Arial"/>
              <a:buNone/>
            </a:pPr>
            <a:r>
              <a:rPr b="0" i="0" lang="en" sz="2800" u="none" cap="none" strike="noStrike">
                <a:solidFill>
                  <a:schemeClr val="lt1"/>
                </a:solidFill>
                <a:latin typeface="Open Sans"/>
                <a:ea typeface="Open Sans"/>
                <a:cs typeface="Open Sans"/>
                <a:sym typeface="Open Sans"/>
              </a:rPr>
              <a:t>негіздері</a:t>
            </a:r>
            <a:endParaRPr b="1" i="0" sz="3900" u="none" cap="none" strike="noStrike">
              <a:solidFill>
                <a:schemeClr val="lt1"/>
              </a:solidFill>
              <a:latin typeface="Open Sans"/>
              <a:ea typeface="Open Sans"/>
              <a:cs typeface="Open Sans"/>
              <a:sym typeface="Open Sans"/>
            </a:endParaRPr>
          </a:p>
        </p:txBody>
      </p:sp>
      <p:cxnSp>
        <p:nvCxnSpPr>
          <p:cNvPr id="620" name="Google Shape;620;g110dfcd6507_0_16"/>
          <p:cNvCxnSpPr/>
          <p:nvPr/>
        </p:nvCxnSpPr>
        <p:spPr>
          <a:xfrm>
            <a:off x="-600" y="4519173"/>
            <a:ext cx="9162300" cy="6900"/>
          </a:xfrm>
          <a:prstGeom prst="straightConnector1">
            <a:avLst/>
          </a:prstGeom>
          <a:noFill/>
          <a:ln cap="flat" cmpd="sng" w="9525">
            <a:solidFill>
              <a:srgbClr val="004993"/>
            </a:solidFill>
            <a:prstDash val="solid"/>
            <a:round/>
            <a:headEnd len="sm" w="sm" type="none"/>
            <a:tailEnd len="sm" w="sm" type="none"/>
          </a:ln>
        </p:spPr>
      </p:cxnSp>
      <p:pic>
        <p:nvPicPr>
          <p:cNvPr id="621" name="Google Shape;621;g110dfcd6507_0_16"/>
          <p:cNvPicPr preferRelativeResize="0"/>
          <p:nvPr/>
        </p:nvPicPr>
        <p:blipFill rotWithShape="1">
          <a:blip r:embed="rId10">
            <a:alphaModFix/>
          </a:blip>
          <a:srcRect b="0" l="0" r="0" t="0"/>
          <a:stretch/>
        </p:blipFill>
        <p:spPr>
          <a:xfrm>
            <a:off x="149258" y="4670910"/>
            <a:ext cx="1062458" cy="371741"/>
          </a:xfrm>
          <a:prstGeom prst="rect">
            <a:avLst/>
          </a:prstGeom>
          <a:noFill/>
          <a:ln>
            <a:noFill/>
          </a:ln>
        </p:spPr>
      </p:pic>
      <p:pic>
        <p:nvPicPr>
          <p:cNvPr id="622" name="Google Shape;622;g110dfcd6507_0_16"/>
          <p:cNvPicPr preferRelativeResize="0"/>
          <p:nvPr/>
        </p:nvPicPr>
        <p:blipFill rotWithShape="1">
          <a:blip r:embed="rId11">
            <a:alphaModFix/>
          </a:blip>
          <a:srcRect b="0" l="0" r="0" t="0"/>
          <a:stretch/>
        </p:blipFill>
        <p:spPr>
          <a:xfrm>
            <a:off x="7598730" y="4629382"/>
            <a:ext cx="1376119" cy="401190"/>
          </a:xfrm>
          <a:prstGeom prst="rect">
            <a:avLst/>
          </a:prstGeom>
          <a:noFill/>
          <a:ln>
            <a:noFill/>
          </a:ln>
        </p:spPr>
      </p:pic>
      <p:pic>
        <p:nvPicPr>
          <p:cNvPr id="623" name="Google Shape;623;g110dfcd6507_0_16"/>
          <p:cNvPicPr preferRelativeResize="0"/>
          <p:nvPr/>
        </p:nvPicPr>
        <p:blipFill rotWithShape="1">
          <a:blip r:embed="rId12">
            <a:alphaModFix/>
          </a:blip>
          <a:srcRect b="0" l="0" r="0" t="0"/>
          <a:stretch/>
        </p:blipFill>
        <p:spPr>
          <a:xfrm>
            <a:off x="6795810" y="4618954"/>
            <a:ext cx="713236" cy="40119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08" name="Shape 108"/>
        <p:cNvGrpSpPr/>
        <p:nvPr/>
      </p:nvGrpSpPr>
      <p:grpSpPr>
        <a:xfrm>
          <a:off x="0" y="0"/>
          <a:ext cx="0" cy="0"/>
          <a:chOff x="0" y="0"/>
          <a:chExt cx="0" cy="0"/>
        </a:xfrm>
      </p:grpSpPr>
      <p:sp>
        <p:nvSpPr>
          <p:cNvPr id="109" name="Google Shape;109;p5"/>
          <p:cNvSpPr txBox="1"/>
          <p:nvPr/>
        </p:nvSpPr>
        <p:spPr>
          <a:xfrm>
            <a:off x="3638625" y="1289725"/>
            <a:ext cx="5412300" cy="2154406"/>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rgbClr val="004993"/>
                </a:solidFill>
                <a:latin typeface="Open Sans"/>
                <a:ea typeface="Open Sans"/>
                <a:cs typeface="Open Sans"/>
                <a:sym typeface="Open Sans"/>
              </a:rPr>
              <a:t>Ашық білім беру ресурстарының (АБР) көмегімен не істеуге болады?</a:t>
            </a:r>
            <a:endParaRPr b="1" i="0" sz="4400" u="none" cap="none" strike="noStrike">
              <a:solidFill>
                <a:srgbClr val="004993"/>
              </a:solidFill>
              <a:latin typeface="Open Sans"/>
              <a:ea typeface="Open Sans"/>
              <a:cs typeface="Open Sans"/>
              <a:sym typeface="Open Sans"/>
            </a:endParaRPr>
          </a:p>
        </p:txBody>
      </p:sp>
      <p:sp>
        <p:nvSpPr>
          <p:cNvPr id="110" name="Google Shape;110;p5"/>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11" name="Google Shape;111;p5"/>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pic>
        <p:nvPicPr>
          <p:cNvPr id="112" name="Google Shape;112;p5"/>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cxnSp>
        <p:nvCxnSpPr>
          <p:cNvPr id="113" name="Google Shape;113;p5"/>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
        <p:nvSpPr>
          <p:cNvPr id="114" name="Google Shape;114;p5"/>
          <p:cNvSpPr txBox="1"/>
          <p:nvPr/>
        </p:nvSpPr>
        <p:spPr>
          <a:xfrm>
            <a:off x="1171787" y="1575312"/>
            <a:ext cx="3934800" cy="1215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3900"/>
              <a:buFont typeface="Arial"/>
              <a:buNone/>
            </a:pPr>
            <a:r>
              <a:rPr b="1" i="0" lang="en" sz="3900" u="none" cap="none" strike="noStrike">
                <a:solidFill>
                  <a:schemeClr val="lt1"/>
                </a:solidFill>
                <a:latin typeface="Open Sans"/>
                <a:ea typeface="Open Sans"/>
                <a:cs typeface="Open Sans"/>
                <a:sym typeface="Open Sans"/>
              </a:rPr>
              <a:t>АБР</a:t>
            </a:r>
            <a:endParaRPr b="1" i="0" sz="39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2800"/>
              <a:buFont typeface="Arial"/>
              <a:buNone/>
            </a:pPr>
            <a:r>
              <a:rPr b="0" i="0" lang="en" sz="2800" u="none" cap="none" strike="noStrike">
                <a:solidFill>
                  <a:schemeClr val="lt1"/>
                </a:solidFill>
                <a:latin typeface="Open Sans"/>
                <a:ea typeface="Open Sans"/>
                <a:cs typeface="Open Sans"/>
                <a:sym typeface="Open Sans"/>
              </a:rPr>
              <a:t>негіздері</a:t>
            </a:r>
            <a:endParaRPr b="1" i="0" sz="3200" u="none" cap="none" strike="noStrike">
              <a:solidFill>
                <a:srgbClr val="FFFFFF"/>
              </a:solidFill>
              <a:latin typeface="Open Sans"/>
              <a:ea typeface="Open Sans"/>
              <a:cs typeface="Open Sans"/>
              <a:sym typeface="Open Sa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18" name="Shape 118"/>
        <p:cNvGrpSpPr/>
        <p:nvPr/>
      </p:nvGrpSpPr>
      <p:grpSpPr>
        <a:xfrm>
          <a:off x="0" y="0"/>
          <a:ext cx="0" cy="0"/>
          <a:chOff x="0" y="0"/>
          <a:chExt cx="0" cy="0"/>
        </a:xfrm>
      </p:grpSpPr>
      <p:sp>
        <p:nvSpPr>
          <p:cNvPr id="119" name="Google Shape;119;p6"/>
          <p:cNvSpPr txBox="1"/>
          <p:nvPr/>
        </p:nvSpPr>
        <p:spPr>
          <a:xfrm>
            <a:off x="3625900" y="1267913"/>
            <a:ext cx="4934700" cy="2154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rgbClr val="004993"/>
                </a:solidFill>
                <a:latin typeface="Open Sans"/>
                <a:ea typeface="Open Sans"/>
                <a:cs typeface="Open Sans"/>
                <a:sym typeface="Open Sans"/>
              </a:rPr>
              <a:t>Ашық білім беру ресурстары (АБР) қолжетімді болуы тиіс</a:t>
            </a:r>
            <a:endParaRPr b="1" i="0" sz="3200" u="none" cap="none" strike="noStrike">
              <a:solidFill>
                <a:srgbClr val="004993"/>
              </a:solidFill>
              <a:latin typeface="Open Sans"/>
              <a:ea typeface="Open Sans"/>
              <a:cs typeface="Open Sans"/>
              <a:sym typeface="Open Sans"/>
            </a:endParaRPr>
          </a:p>
        </p:txBody>
      </p:sp>
      <p:sp>
        <p:nvSpPr>
          <p:cNvPr id="120" name="Google Shape;120;p6"/>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21" name="Google Shape;121;p6"/>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pic>
        <p:nvPicPr>
          <p:cNvPr id="122" name="Google Shape;122;p6"/>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cxnSp>
        <p:nvCxnSpPr>
          <p:cNvPr id="123" name="Google Shape;123;p6"/>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
        <p:nvSpPr>
          <p:cNvPr id="124" name="Google Shape;124;p6"/>
          <p:cNvSpPr txBox="1"/>
          <p:nvPr/>
        </p:nvSpPr>
        <p:spPr>
          <a:xfrm>
            <a:off x="1171787" y="1575312"/>
            <a:ext cx="3934800" cy="1215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3900"/>
              <a:buFont typeface="Arial"/>
              <a:buNone/>
            </a:pPr>
            <a:r>
              <a:rPr b="1" i="0" lang="en" sz="3900" u="none" cap="none" strike="noStrike">
                <a:solidFill>
                  <a:schemeClr val="lt1"/>
                </a:solidFill>
                <a:latin typeface="Open Sans"/>
                <a:ea typeface="Open Sans"/>
                <a:cs typeface="Open Sans"/>
                <a:sym typeface="Open Sans"/>
              </a:rPr>
              <a:t>АБР</a:t>
            </a:r>
            <a:endParaRPr b="1" i="0" sz="39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2800"/>
              <a:buFont typeface="Arial"/>
              <a:buNone/>
            </a:pPr>
            <a:r>
              <a:rPr b="0" i="0" lang="en" sz="2800" u="none" cap="none" strike="noStrike">
                <a:solidFill>
                  <a:schemeClr val="lt1"/>
                </a:solidFill>
                <a:latin typeface="Open Sans"/>
                <a:ea typeface="Open Sans"/>
                <a:cs typeface="Open Sans"/>
                <a:sym typeface="Open Sans"/>
              </a:rPr>
              <a:t>негіздері</a:t>
            </a:r>
            <a:endParaRPr b="1" i="0" sz="3200" u="none" cap="none" strike="noStrike">
              <a:solidFill>
                <a:srgbClr val="FFFFFF"/>
              </a:solidFill>
              <a:latin typeface="Open Sans"/>
              <a:ea typeface="Open Sans"/>
              <a:cs typeface="Open Sans"/>
              <a:sym typeface="Open Sans"/>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28" name="Shape 128"/>
        <p:cNvGrpSpPr/>
        <p:nvPr/>
      </p:nvGrpSpPr>
      <p:grpSpPr>
        <a:xfrm>
          <a:off x="0" y="0"/>
          <a:ext cx="0" cy="0"/>
          <a:chOff x="0" y="0"/>
          <a:chExt cx="0" cy="0"/>
        </a:xfrm>
      </p:grpSpPr>
      <p:sp>
        <p:nvSpPr>
          <p:cNvPr id="129" name="Google Shape;129;p7"/>
          <p:cNvSpPr txBox="1"/>
          <p:nvPr/>
        </p:nvSpPr>
        <p:spPr>
          <a:xfrm>
            <a:off x="3631000" y="1267925"/>
            <a:ext cx="5242200" cy="2154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rgbClr val="004993"/>
                </a:solidFill>
                <a:latin typeface="Open Sans"/>
                <a:ea typeface="Open Sans"/>
                <a:cs typeface="Open Sans"/>
                <a:sym typeface="Open Sans"/>
              </a:rPr>
              <a:t>Ашық білім беру ресурстары (АБР)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rgbClr val="004993"/>
                </a:solidFill>
                <a:latin typeface="Open Sans"/>
                <a:ea typeface="Open Sans"/>
                <a:cs typeface="Open Sans"/>
                <a:sym typeface="Open Sans"/>
              </a:rPr>
              <a:t>қайта пайдаланылуы тиіс</a:t>
            </a:r>
            <a:endParaRPr b="1" i="0" sz="3200" u="none" cap="none" strike="noStrike">
              <a:solidFill>
                <a:srgbClr val="004993"/>
              </a:solidFill>
              <a:latin typeface="Open Sans"/>
              <a:ea typeface="Open Sans"/>
              <a:cs typeface="Open Sans"/>
              <a:sym typeface="Open Sans"/>
            </a:endParaRPr>
          </a:p>
        </p:txBody>
      </p:sp>
      <p:sp>
        <p:nvSpPr>
          <p:cNvPr id="130" name="Google Shape;130;p7"/>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31" name="Google Shape;131;p7"/>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pic>
        <p:nvPicPr>
          <p:cNvPr id="132" name="Google Shape;132;p7"/>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cxnSp>
        <p:nvCxnSpPr>
          <p:cNvPr id="133" name="Google Shape;133;p7"/>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
        <p:nvSpPr>
          <p:cNvPr id="134" name="Google Shape;134;p7"/>
          <p:cNvSpPr txBox="1"/>
          <p:nvPr/>
        </p:nvSpPr>
        <p:spPr>
          <a:xfrm>
            <a:off x="1171787" y="1575312"/>
            <a:ext cx="3934800" cy="1215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3900"/>
              <a:buFont typeface="Arial"/>
              <a:buNone/>
            </a:pPr>
            <a:r>
              <a:rPr b="1" i="0" lang="en" sz="3900" u="none" cap="none" strike="noStrike">
                <a:solidFill>
                  <a:schemeClr val="lt1"/>
                </a:solidFill>
                <a:latin typeface="Open Sans"/>
                <a:ea typeface="Open Sans"/>
                <a:cs typeface="Open Sans"/>
                <a:sym typeface="Open Sans"/>
              </a:rPr>
              <a:t>АБР</a:t>
            </a:r>
            <a:endParaRPr b="1" i="0" sz="39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2800"/>
              <a:buFont typeface="Arial"/>
              <a:buNone/>
            </a:pPr>
            <a:r>
              <a:rPr b="0" i="0" lang="en" sz="2800" u="none" cap="none" strike="noStrike">
                <a:solidFill>
                  <a:schemeClr val="lt1"/>
                </a:solidFill>
                <a:latin typeface="Open Sans"/>
                <a:ea typeface="Open Sans"/>
                <a:cs typeface="Open Sans"/>
                <a:sym typeface="Open Sans"/>
              </a:rPr>
              <a:t>негіздері</a:t>
            </a:r>
            <a:endParaRPr b="1" i="0" sz="3200" u="none" cap="none" strike="noStrike">
              <a:solidFill>
                <a:srgbClr val="FFFFFF"/>
              </a:solidFill>
              <a:latin typeface="Open Sans"/>
              <a:ea typeface="Open Sans"/>
              <a:cs typeface="Open Sans"/>
              <a:sym typeface="Open Sans"/>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38" name="Shape 138"/>
        <p:cNvGrpSpPr/>
        <p:nvPr/>
      </p:nvGrpSpPr>
      <p:grpSpPr>
        <a:xfrm>
          <a:off x="0" y="0"/>
          <a:ext cx="0" cy="0"/>
          <a:chOff x="0" y="0"/>
          <a:chExt cx="0" cy="0"/>
        </a:xfrm>
      </p:grpSpPr>
      <p:sp>
        <p:nvSpPr>
          <p:cNvPr id="139" name="Google Shape;139;p8"/>
          <p:cNvSpPr txBox="1"/>
          <p:nvPr/>
        </p:nvSpPr>
        <p:spPr>
          <a:xfrm>
            <a:off x="2039528" y="1477100"/>
            <a:ext cx="6179100" cy="2054378"/>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800"/>
              <a:buFont typeface="Arial"/>
              <a:buNone/>
            </a:pPr>
            <a:r>
              <a:rPr b="0" i="0" lang="en" sz="1800" u="none" cap="none" strike="noStrike">
                <a:solidFill>
                  <a:srgbClr val="004993"/>
                </a:solidFill>
                <a:latin typeface="Open Sans"/>
                <a:ea typeface="Open Sans"/>
                <a:cs typeface="Open Sans"/>
                <a:sym typeface="Open Sans"/>
              </a:rPr>
              <a:t>"Ашық лицензиялар авторлық құқық иесінің зияткерлік меншік құқықтарын ескеруге және білім беру материалдарын қайта пайдалану, басқа мақсатты пайдалану, бейімдеу және қайта бөлу үшін көпшілікке қол жеткізу құқығын қамтамасыз етуге арналған". </a:t>
            </a:r>
            <a:endParaRPr b="0" i="0" sz="1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140" name="Google Shape;140;p8"/>
          <p:cNvSpPr txBox="1"/>
          <p:nvPr/>
        </p:nvSpPr>
        <p:spPr>
          <a:xfrm>
            <a:off x="2108050" y="333825"/>
            <a:ext cx="5684100" cy="1046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en" sz="2800" u="none" cap="none" strike="noStrike">
                <a:solidFill>
                  <a:srgbClr val="004993"/>
                </a:solidFill>
                <a:latin typeface="Open Sans"/>
                <a:ea typeface="Open Sans"/>
                <a:cs typeface="Open Sans"/>
                <a:sym typeface="Open Sans"/>
              </a:rPr>
              <a:t>Ашық лицензиялардың мәні неде?</a:t>
            </a:r>
            <a:endParaRPr b="1" i="0" sz="3200" u="none" cap="none" strike="noStrike">
              <a:solidFill>
                <a:srgbClr val="004993"/>
              </a:solidFill>
              <a:latin typeface="Open Sans"/>
              <a:ea typeface="Open Sans"/>
              <a:cs typeface="Open Sans"/>
              <a:sym typeface="Open Sans"/>
            </a:endParaRPr>
          </a:p>
        </p:txBody>
      </p:sp>
      <p:sp>
        <p:nvSpPr>
          <p:cNvPr id="141" name="Google Shape;141;p8"/>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2" name="Google Shape;142;p8"/>
          <p:cNvSpPr txBox="1"/>
          <p:nvPr/>
        </p:nvSpPr>
        <p:spPr>
          <a:xfrm>
            <a:off x="1903950" y="3862375"/>
            <a:ext cx="7125000" cy="63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 sz="1400" u="none" cap="none" strike="noStrike">
                <a:solidFill>
                  <a:srgbClr val="45BEDF"/>
                </a:solidFill>
                <a:latin typeface="Open Sans"/>
                <a:ea typeface="Open Sans"/>
                <a:cs typeface="Open Sans"/>
                <a:sym typeface="Open Sans"/>
              </a:rPr>
              <a:t>ЮНЕСКО-ның ашық білім беру ресурстары жөніндегі ұсынымдарынан</a:t>
            </a:r>
            <a:endParaRPr b="1" i="0" sz="14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rPr b="0" i="0" lang="en" sz="1500" u="sng" cap="none" strike="noStrike">
                <a:solidFill>
                  <a:schemeClr val="hlink"/>
                </a:solidFill>
                <a:latin typeface="Open Sans"/>
                <a:ea typeface="Open Sans"/>
                <a:cs typeface="Open Sans"/>
                <a:sym typeface="Open Sans"/>
                <a:hlinkClick r:id="rId3"/>
              </a:rPr>
              <a:t>https://tinyurl.com/openedrec</a:t>
            </a:r>
            <a:r>
              <a:rPr b="0" i="0" lang="en" sz="1500" u="none" cap="none" strike="noStrike">
                <a:solidFill>
                  <a:srgbClr val="45BEDF"/>
                </a:solidFill>
                <a:latin typeface="Open Sans"/>
                <a:ea typeface="Open Sans"/>
                <a:cs typeface="Open Sans"/>
                <a:sym typeface="Open Sans"/>
              </a:rPr>
              <a:t> </a:t>
            </a:r>
            <a:endParaRPr b="1" i="0" sz="1400" u="none" cap="none" strike="noStrike">
              <a:solidFill>
                <a:srgbClr val="45BEDF"/>
              </a:solidFill>
              <a:latin typeface="Open Sans"/>
              <a:ea typeface="Open Sans"/>
              <a:cs typeface="Open Sans"/>
              <a:sym typeface="Open Sans"/>
            </a:endParaRPr>
          </a:p>
        </p:txBody>
      </p:sp>
      <p:pic>
        <p:nvPicPr>
          <p:cNvPr id="143" name="Google Shape;143;p8"/>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cxnSp>
        <p:nvCxnSpPr>
          <p:cNvPr id="144" name="Google Shape;144;p8"/>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145" name="Google Shape;145;p8"/>
          <p:cNvPicPr preferRelativeResize="0"/>
          <p:nvPr/>
        </p:nvPicPr>
        <p:blipFill rotWithShape="1">
          <a:blip r:embed="rId5">
            <a:alphaModFix/>
          </a:blip>
          <a:srcRect b="0" l="0" r="0" t="0"/>
          <a:stretch/>
        </p:blipFill>
        <p:spPr>
          <a:xfrm>
            <a:off x="192058" y="207375"/>
            <a:ext cx="1711881" cy="1299601"/>
          </a:xfrm>
          <a:prstGeom prst="rect">
            <a:avLst/>
          </a:prstGeom>
          <a:noFill/>
          <a:ln>
            <a:noFill/>
          </a:ln>
        </p:spPr>
      </p:pic>
      <p:sp>
        <p:nvSpPr>
          <p:cNvPr id="146" name="Google Shape;146;p8"/>
          <p:cNvSpPr txBox="1"/>
          <p:nvPr/>
        </p:nvSpPr>
        <p:spPr>
          <a:xfrm>
            <a:off x="383222" y="304022"/>
            <a:ext cx="26223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АБР</a:t>
            </a:r>
            <a:endParaRPr b="1" i="0" sz="23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 sz="1700" u="none" cap="none" strike="noStrike">
                <a:solidFill>
                  <a:srgbClr val="FFFFFF"/>
                </a:solidFill>
                <a:latin typeface="Open Sans"/>
                <a:ea typeface="Open Sans"/>
                <a:cs typeface="Open Sans"/>
                <a:sym typeface="Open Sans"/>
              </a:rPr>
              <a:t>негіздері</a:t>
            </a:r>
            <a:endParaRPr b="0" i="0" sz="1700" u="none" cap="none" strike="noStrike">
              <a:solidFill>
                <a:srgbClr val="FFFFFF"/>
              </a:solidFill>
              <a:latin typeface="Open Sans"/>
              <a:ea typeface="Open Sans"/>
              <a:cs typeface="Open Sans"/>
              <a:sym typeface="Open Sans"/>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